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69" r:id="rId18"/>
    <p:sldId id="276" r:id="rId19"/>
    <p:sldId id="277" r:id="rId20"/>
    <p:sldId id="270" r:id="rId21"/>
    <p:sldId id="274" r:id="rId22"/>
    <p:sldId id="278" r:id="rId23"/>
    <p:sldId id="275" r:id="rId24"/>
    <p:sldId id="273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5" autoAdjust="0"/>
    <p:restoredTop sz="94660"/>
  </p:normalViewPr>
  <p:slideViewPr>
    <p:cSldViewPr>
      <p:cViewPr varScale="1">
        <p:scale>
          <a:sx n="87" d="100"/>
          <a:sy n="87" d="100"/>
        </p:scale>
        <p:origin x="-20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6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gif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1.jpe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1472" r="1878" b="2727"/>
          <a:stretch/>
        </p:blipFill>
        <p:spPr>
          <a:xfrm>
            <a:off x="2163" y="883060"/>
            <a:ext cx="9141837" cy="6002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3854" y="876975"/>
            <a:ext cx="9141837" cy="600232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45" y="50237"/>
            <a:ext cx="1834872" cy="732114"/>
          </a:xfrm>
          <a:prstGeom prst="rect">
            <a:avLst/>
          </a:prstGeom>
        </p:spPr>
      </p:pic>
      <p:sp>
        <p:nvSpPr>
          <p:cNvPr id="17" name="CasellaDiTesto 7"/>
          <p:cNvSpPr txBox="1"/>
          <p:nvPr/>
        </p:nvSpPr>
        <p:spPr>
          <a:xfrm>
            <a:off x="323527" y="4581128"/>
            <a:ext cx="84969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 smtClean="0">
                <a:cs typeface="Arial" pitchFamily="34" charset="0"/>
              </a:rPr>
              <a:t>Collaborators</a:t>
            </a:r>
            <a:r>
              <a:rPr lang="it-IT" sz="1400" b="1" dirty="0" smtClean="0">
                <a:cs typeface="Arial" pitchFamily="34" charset="0"/>
              </a:rPr>
              <a:t>: </a:t>
            </a:r>
            <a:endParaRPr lang="it-IT" sz="1400" b="1" dirty="0">
              <a:cs typeface="Arial" pitchFamily="34" charset="0"/>
            </a:endParaRPr>
          </a:p>
          <a:p>
            <a:pPr algn="just"/>
            <a:r>
              <a:rPr lang="it-IT" sz="1400" b="1" dirty="0" smtClean="0">
                <a:cs typeface="Arial" pitchFamily="34" charset="0"/>
              </a:rPr>
              <a:t>W.H.T. </a:t>
            </a:r>
            <a:r>
              <a:rPr lang="it-IT" sz="1400" b="1" dirty="0" err="1" smtClean="0">
                <a:cs typeface="Arial" pitchFamily="34" charset="0"/>
              </a:rPr>
              <a:t>Vlemmings</a:t>
            </a:r>
            <a:r>
              <a:rPr lang="it-IT" sz="1400" b="1" dirty="0" smtClean="0">
                <a:cs typeface="Arial" pitchFamily="34" charset="0"/>
              </a:rPr>
              <a:t> (</a:t>
            </a:r>
            <a:r>
              <a:rPr lang="it-IT" sz="1400" b="1" dirty="0" err="1" smtClean="0">
                <a:cs typeface="Arial" pitchFamily="34" charset="0"/>
              </a:rPr>
              <a:t>Chalmers</a:t>
            </a:r>
            <a:r>
              <a:rPr lang="it-IT" sz="1400" b="1" dirty="0" smtClean="0">
                <a:cs typeface="Arial" pitchFamily="34" charset="0"/>
              </a:rPr>
              <a:t> Uni, </a:t>
            </a:r>
            <a:r>
              <a:rPr lang="it-IT" sz="1400" b="1" dirty="0" err="1" smtClean="0">
                <a:cs typeface="Arial" pitchFamily="34" charset="0"/>
              </a:rPr>
              <a:t>Sweden</a:t>
            </a:r>
            <a:r>
              <a:rPr lang="it-IT" sz="1400" b="1" dirty="0" smtClean="0">
                <a:cs typeface="Arial" pitchFamily="34" charset="0"/>
              </a:rPr>
              <a:t>),</a:t>
            </a:r>
            <a:r>
              <a:rPr lang="it-IT" sz="1400" b="1" dirty="0" smtClean="0"/>
              <a:t> </a:t>
            </a:r>
            <a:r>
              <a:rPr lang="it-IT" sz="1400" b="1" dirty="0"/>
              <a:t>H.J. van </a:t>
            </a:r>
            <a:r>
              <a:rPr lang="it-IT" sz="1400" b="1" dirty="0" err="1"/>
              <a:t>Langevelde</a:t>
            </a:r>
            <a:r>
              <a:rPr lang="it-IT" sz="1400" b="1" dirty="0"/>
              <a:t> </a:t>
            </a:r>
            <a:r>
              <a:rPr lang="it-IT" sz="1400" b="1" dirty="0" smtClean="0"/>
              <a:t>(JIVE</a:t>
            </a:r>
            <a:r>
              <a:rPr lang="it-IT" sz="1400" b="1" dirty="0"/>
              <a:t>, </a:t>
            </a:r>
            <a:r>
              <a:rPr lang="it-IT" sz="1400" b="1" dirty="0" smtClean="0"/>
              <a:t>Leiden Uni, The Netherlands), </a:t>
            </a:r>
          </a:p>
          <a:p>
            <a:pPr algn="just"/>
            <a:r>
              <a:rPr lang="it-IT" sz="1400" b="1" dirty="0" smtClean="0"/>
              <a:t>B</a:t>
            </a:r>
            <a:r>
              <a:rPr lang="it-IT" sz="1400" b="1" dirty="0"/>
              <a:t>. </a:t>
            </a:r>
            <a:r>
              <a:rPr lang="it-IT" sz="1400" b="1" dirty="0" err="1"/>
              <a:t>Hutawarakorn</a:t>
            </a:r>
            <a:r>
              <a:rPr lang="it-IT" sz="1400" b="1" dirty="0"/>
              <a:t> Kramer (</a:t>
            </a:r>
            <a:r>
              <a:rPr lang="it-IT" sz="1400" b="1" dirty="0" err="1" smtClean="0"/>
              <a:t>MPIfR</a:t>
            </a:r>
            <a:r>
              <a:rPr lang="it-IT" sz="1400" b="1" dirty="0" smtClean="0"/>
              <a:t>, </a:t>
            </a:r>
            <a:r>
              <a:rPr lang="it-IT" sz="1400" b="1" dirty="0"/>
              <a:t>Germany</a:t>
            </a:r>
            <a:r>
              <a:rPr lang="it-IT" sz="1400" b="1" dirty="0" smtClean="0"/>
              <a:t>), A. </a:t>
            </a:r>
            <a:r>
              <a:rPr lang="it-IT" sz="1400" b="1" dirty="0" err="1" smtClean="0"/>
              <a:t>Bartkiewicz</a:t>
            </a:r>
            <a:r>
              <a:rPr lang="it-IT" sz="1400" b="1" dirty="0" smtClean="0"/>
              <a:t> (</a:t>
            </a:r>
            <a:r>
              <a:rPr lang="it-IT" sz="1400" b="1" dirty="0" err="1" smtClean="0"/>
              <a:t>Copernicus</a:t>
            </a:r>
            <a:r>
              <a:rPr lang="it-IT" sz="1400" b="1" dirty="0" smtClean="0"/>
              <a:t> Uni, Poland), M.G. Blasi (Uni Basilicata, </a:t>
            </a:r>
            <a:r>
              <a:rPr lang="it-IT" sz="1400" b="1" dirty="0" err="1" smtClean="0"/>
              <a:t>Italy</a:t>
            </a:r>
            <a:r>
              <a:rPr lang="it-IT" sz="1400" b="1" dirty="0" smtClean="0"/>
              <a:t>), </a:t>
            </a:r>
            <a:r>
              <a:rPr lang="it-IT" sz="1400" b="1" dirty="0">
                <a:cs typeface="Arial" pitchFamily="34" charset="0"/>
              </a:rPr>
              <a:t>L.H. </a:t>
            </a:r>
            <a:r>
              <a:rPr lang="it-IT" sz="1400" b="1" dirty="0" err="1">
                <a:cs typeface="Arial" pitchFamily="34" charset="0"/>
              </a:rPr>
              <a:t>Quiroga-Nuñez</a:t>
            </a:r>
            <a:r>
              <a:rPr lang="it-IT" sz="1400" b="1" dirty="0">
                <a:cs typeface="Arial" pitchFamily="34" charset="0"/>
              </a:rPr>
              <a:t> (Leiden Uni, The Netherlands</a:t>
            </a:r>
            <a:r>
              <a:rPr lang="it-IT" sz="1400" b="1" dirty="0" smtClean="0">
                <a:cs typeface="Arial" pitchFamily="34" charset="0"/>
              </a:rPr>
              <a:t>)</a:t>
            </a:r>
            <a:endParaRPr lang="it-IT" sz="1400" b="1" dirty="0" smtClean="0"/>
          </a:p>
          <a:p>
            <a:pPr algn="just"/>
            <a:endParaRPr lang="it-IT" sz="1400" b="1" dirty="0"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430" y="2060848"/>
            <a:ext cx="8208912" cy="138499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Magnetic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Field 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measurements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at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milliarcsecond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resolution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around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massive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young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nl-NL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stellar</a:t>
            </a:r>
            <a:r>
              <a:rPr lang="nl-NL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nl-NL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objects</a:t>
            </a:r>
            <a:endParaRPr lang="nl-NL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sellaDiTesto 12"/>
          <p:cNvSpPr txBox="1">
            <a:spLocks noChangeArrowheads="1"/>
          </p:cNvSpPr>
          <p:nvPr/>
        </p:nvSpPr>
        <p:spPr bwMode="auto">
          <a:xfrm>
            <a:off x="3178168" y="3190484"/>
            <a:ext cx="278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Gabriele </a:t>
            </a:r>
            <a:r>
              <a:rPr lang="it-IT" sz="2000" b="1" dirty="0" err="1" smtClean="0"/>
              <a:t>Surcis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43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7893"/>
            <a:ext cx="8901318" cy="4906029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magnetic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field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total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sample (MFTS)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asellaDiTesto 7"/>
          <p:cNvSpPr txBox="1"/>
          <p:nvPr/>
        </p:nvSpPr>
        <p:spPr>
          <a:xfrm>
            <a:off x="395536" y="6073551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 et al. 2015, A&amp;A, in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prep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.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073550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Paper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 II :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 et al. 2013, A&amp;A, 556,73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008445"/>
            <a:ext cx="8702082" cy="824746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536" y="2982803"/>
            <a:ext cx="8702082" cy="1440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5536" y="3294557"/>
            <a:ext cx="8702082" cy="3960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536" y="3834783"/>
            <a:ext cx="8702082" cy="2520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536" y="4237407"/>
            <a:ext cx="8702082" cy="5400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536" y="5749543"/>
            <a:ext cx="8702082" cy="2520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4149" y="677821"/>
            <a:ext cx="7704856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lux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limited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sample +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southern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sources </a:t>
            </a:r>
            <a:r>
              <a:rPr lang="nl-NL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nl-NL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Dodson</a:t>
            </a:r>
            <a:r>
              <a:rPr lang="nl-NL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</a:t>
            </a:r>
            <a:r>
              <a:rPr lang="nl-NL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Moriarty</a:t>
            </a:r>
            <a:r>
              <a:rPr lang="nl-NL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2012)</a:t>
            </a:r>
            <a:endParaRPr lang="nl-NL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76" y="4437112"/>
            <a:ext cx="3228975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02" y="5587330"/>
            <a:ext cx="1352550" cy="361950"/>
          </a:xfrm>
          <a:prstGeom prst="rect">
            <a:avLst/>
          </a:prstGeom>
        </p:spPr>
      </p:pic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1051277" y="836712"/>
            <a:ext cx="7041443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060"/>
                </a:solidFill>
                <a:cs typeface="Times New Roman" pitchFamily="18" charset="0"/>
              </a:rPr>
              <a:t>Magnetic</a:t>
            </a:r>
            <a:r>
              <a:rPr lang="it-IT" sz="2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cs typeface="Times New Roman" pitchFamily="18" charset="0"/>
              </a:rPr>
              <a:t>field</a:t>
            </a:r>
            <a:r>
              <a:rPr lang="it-IT" sz="2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cs typeface="Times New Roman" pitchFamily="18" charset="0"/>
              </a:rPr>
              <a:t>oriented</a:t>
            </a:r>
            <a:r>
              <a:rPr lang="it-IT" sz="2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cs typeface="Times New Roman" pitchFamily="18" charset="0"/>
              </a:rPr>
              <a:t>along</a:t>
            </a:r>
            <a:r>
              <a:rPr lang="it-IT" sz="2400" b="1" dirty="0" smtClean="0">
                <a:solidFill>
                  <a:srgbClr val="002060"/>
                </a:solidFill>
                <a:cs typeface="Times New Roman" pitchFamily="18" charset="0"/>
              </a:rPr>
              <a:t> the large scale </a:t>
            </a:r>
            <a:r>
              <a:rPr lang="it-IT" sz="2400" b="1" dirty="0" err="1" smtClean="0">
                <a:solidFill>
                  <a:srgbClr val="002060"/>
                </a:solidFill>
                <a:cs typeface="Times New Roman" pitchFamily="18" charset="0"/>
              </a:rPr>
              <a:t>molecular</a:t>
            </a:r>
            <a:r>
              <a:rPr lang="it-IT" sz="2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cs typeface="Times New Roman" pitchFamily="18" charset="0"/>
              </a:rPr>
              <a:t>outflows</a:t>
            </a:r>
            <a:endParaRPr lang="el-GR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53" y="5637566"/>
            <a:ext cx="2333625" cy="285750"/>
          </a:xfrm>
          <a:prstGeom prst="rect">
            <a:avLst/>
          </a:prstGeom>
        </p:spPr>
      </p:pic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5498540" y="4760616"/>
            <a:ext cx="1717741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10%</a:t>
            </a:r>
            <a:endParaRPr lang="el-GR" sz="6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MFTS: first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statistical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95688" cy="4233464"/>
          </a:xfrm>
          <a:prstGeom prst="rect">
            <a:avLst/>
          </a:prstGeom>
        </p:spPr>
      </p:pic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3851920" y="3646765"/>
            <a:ext cx="5062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cs typeface="Times New Roman" pitchFamily="18" charset="0"/>
              </a:rPr>
              <a:t>Probability</a:t>
            </a:r>
            <a:r>
              <a:rPr lang="it-IT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Times New Roman" pitchFamily="18" charset="0"/>
              </a:rPr>
              <a:t>that</a:t>
            </a:r>
            <a:r>
              <a:rPr lang="it-IT" b="1" dirty="0" smtClean="0">
                <a:solidFill>
                  <a:srgbClr val="FF0000"/>
                </a:solidFill>
                <a:cs typeface="Times New Roman" pitchFamily="18" charset="0"/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  <a:cs typeface="Times New Roman" pitchFamily="18" charset="0"/>
              </a:rPr>
              <a:t>angles</a:t>
            </a:r>
            <a:r>
              <a:rPr lang="it-IT" b="1" dirty="0" smtClean="0">
                <a:solidFill>
                  <a:srgbClr val="FF0000"/>
                </a:solidFill>
                <a:cs typeface="Times New Roman" pitchFamily="18" charset="0"/>
              </a:rPr>
              <a:t> are </a:t>
            </a:r>
            <a:r>
              <a:rPr lang="it-IT" b="1" dirty="0" err="1" smtClean="0">
                <a:solidFill>
                  <a:srgbClr val="FF0000"/>
                </a:solidFill>
                <a:cs typeface="Times New Roman" pitchFamily="18" charset="0"/>
              </a:rPr>
              <a:t>drawn</a:t>
            </a:r>
            <a:r>
              <a:rPr lang="it-IT" b="1" dirty="0" smtClean="0">
                <a:solidFill>
                  <a:srgbClr val="FF0000"/>
                </a:solidFill>
                <a:cs typeface="Times New Roman" pitchFamily="18" charset="0"/>
              </a:rPr>
              <a:t> from random </a:t>
            </a:r>
            <a:r>
              <a:rPr lang="it-IT" b="1" dirty="0" err="1" smtClean="0">
                <a:solidFill>
                  <a:srgbClr val="FF0000"/>
                </a:solidFill>
                <a:cs typeface="Times New Roman" pitchFamily="18" charset="0"/>
              </a:rPr>
              <a:t>distribution</a:t>
            </a:r>
            <a:endParaRPr lang="el-G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95083"/>
            <a:ext cx="4687514" cy="1878110"/>
          </a:xfrm>
          <a:prstGeom prst="rect">
            <a:avLst/>
          </a:prstGeom>
        </p:spPr>
      </p:pic>
      <p:sp>
        <p:nvSpPr>
          <p:cNvPr id="17" name="CasellaDiTesto 7"/>
          <p:cNvSpPr txBox="1"/>
          <p:nvPr/>
        </p:nvSpPr>
        <p:spPr>
          <a:xfrm>
            <a:off x="395536" y="6021288"/>
            <a:ext cx="401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 et al. 2015, A&amp;A, in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prep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.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Zeeman-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splitting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coefficient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160" y="787895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1760" y="635495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764704"/>
            <a:ext cx="8712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CH3OH g-</a:t>
            </a:r>
            <a:r>
              <a:rPr lang="it-IT" sz="20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factor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itchFamily="18" charset="0"/>
              </a:rPr>
              <a:t>is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itchFamily="18" charset="0"/>
              </a:rPr>
              <a:t>uncertain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by </a:t>
            </a:r>
            <a:r>
              <a:rPr lang="it-IT" sz="20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at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least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an </a:t>
            </a:r>
            <a:r>
              <a:rPr lang="it-IT" sz="20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order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of </a:t>
            </a:r>
            <a:r>
              <a:rPr lang="it-IT" sz="20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magnitude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1043609" y="1228690"/>
            <a:ext cx="8712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Jen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1951,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Phys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Rev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81, 197 «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preliminary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study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 for E-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type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</a:t>
            </a:r>
            <a:r>
              <a:rPr lang="it-IT" b="1" baseline="-25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OH</a:t>
            </a:r>
            <a:endParaRPr lang="el-GR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1043608" y="1619508"/>
            <a:ext cx="87129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Extrapolation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indicates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that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for A</a:t>
            </a:r>
            <a:r>
              <a:rPr lang="it-IT" b="1" baseline="30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+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</a:t>
            </a:r>
            <a:r>
              <a:rPr lang="it-IT" b="1" baseline="-25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OH (maser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transition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g-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factor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= 0.141</a:t>
            </a:r>
          </a:p>
          <a:p>
            <a:r>
              <a:rPr lang="it-IT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esulting</a:t>
            </a:r>
            <a:r>
              <a:rPr lang="it-IT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in</a:t>
            </a:r>
            <a:r>
              <a:rPr lang="en-US" b="1" dirty="0" smtClean="0">
                <a:solidFill>
                  <a:srgbClr val="00206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 </a:t>
            </a:r>
            <a:r>
              <a:rPr lang="en-US" b="1" dirty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α</a:t>
            </a:r>
            <a:r>
              <a:rPr lang="en-US" b="1" baseline="-25000" dirty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6.7GHz</a:t>
            </a:r>
            <a:r>
              <a:rPr lang="en-US" b="1" dirty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 = 0.005 km s</a:t>
            </a:r>
            <a:r>
              <a:rPr lang="en-US" b="1" baseline="32000" dirty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-1</a:t>
            </a:r>
            <a:r>
              <a:rPr lang="en-US" b="1" dirty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 G</a:t>
            </a:r>
            <a:r>
              <a:rPr lang="en-US" b="1" baseline="32000" dirty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-1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endParaRPr lang="el-GR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9600" y="1377356"/>
            <a:ext cx="72000" cy="72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9600" y="1768174"/>
            <a:ext cx="72000" cy="72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11761"/>
            <a:ext cx="4833582" cy="35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7" name="CasellaDiTesto 7"/>
          <p:cNvSpPr txBox="1">
            <a:spLocks noChangeArrowheads="1"/>
          </p:cNvSpPr>
          <p:nvPr/>
        </p:nvSpPr>
        <p:spPr bwMode="auto">
          <a:xfrm>
            <a:off x="5661167" y="2195572"/>
            <a:ext cx="936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  <a:r>
              <a:rPr lang="it-IT" b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-6</a:t>
            </a:r>
            <a:r>
              <a:rPr lang="it-IT" b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0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</a:t>
            </a:r>
            <a:r>
              <a:rPr lang="it-IT" b="1" baseline="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</a:t>
            </a:r>
            <a:endParaRPr lang="el-GR" b="1" baseline="30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CasellaDiTesto 7"/>
          <p:cNvSpPr txBox="1">
            <a:spLocks noChangeArrowheads="1"/>
          </p:cNvSpPr>
          <p:nvPr/>
        </p:nvSpPr>
        <p:spPr bwMode="auto">
          <a:xfrm>
            <a:off x="2771800" y="6125234"/>
            <a:ext cx="4464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8" defTabSz="1295400">
              <a:spcBef>
                <a:spcPts val="800"/>
              </a:spcBef>
            </a:pPr>
            <a:r>
              <a:rPr lang="en-US" sz="2000" b="1" dirty="0" smtClean="0">
                <a:solidFill>
                  <a:srgbClr val="FF0000"/>
                </a:solidFill>
                <a:ea typeface="Lucida Sans Demibold Roman" charset="0"/>
                <a:cs typeface="Lucida Sans Demibold Roman" charset="0"/>
                <a:sym typeface="Lucida Sans Demibold Roman" charset="0"/>
              </a:rPr>
              <a:t>New measurements  are necessary</a:t>
            </a:r>
            <a:endParaRPr lang="en-US" b="1" baseline="32000" dirty="0">
              <a:solidFill>
                <a:srgbClr val="FF0000"/>
              </a:solidFill>
              <a:ea typeface="Lucida Sans Demibold Roman" charset="0"/>
              <a:cs typeface="Lucida Sans Demibold Roman" charset="0"/>
              <a:sym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Zeeman-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splitting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coefficient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7027" y="629477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92296"/>
            <a:ext cx="1296144" cy="442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19" y="863123"/>
            <a:ext cx="1591162" cy="471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3" y="777996"/>
            <a:ext cx="1528765" cy="55708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25620" y="1628800"/>
            <a:ext cx="930599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8" descr="dropped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552" b="32320"/>
          <a:stretch>
            <a:fillRect/>
          </a:stretch>
        </p:blipFill>
        <p:spPr bwMode="auto">
          <a:xfrm>
            <a:off x="3560328" y="1642599"/>
            <a:ext cx="535012" cy="47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AutoShape 25"/>
          <p:cNvSpPr>
            <a:spLocks/>
          </p:cNvSpPr>
          <p:nvPr/>
        </p:nvSpPr>
        <p:spPr bwMode="auto">
          <a:xfrm>
            <a:off x="3635896" y="1711694"/>
            <a:ext cx="3284215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55563" algn="ctr"/>
            <a:r>
              <a:rPr lang="en-US" b="1" dirty="0">
                <a:solidFill>
                  <a:srgbClr val="002060"/>
                </a:solidFill>
              </a:rPr>
              <a:t>FT IR spectrometer</a:t>
            </a:r>
          </a:p>
        </p:txBody>
      </p:sp>
      <p:sp>
        <p:nvSpPr>
          <p:cNvPr id="14" name="Oval 13"/>
          <p:cNvSpPr/>
          <p:nvPr/>
        </p:nvSpPr>
        <p:spPr>
          <a:xfrm>
            <a:off x="3364139" y="1916840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88758" y="4149080"/>
            <a:ext cx="509561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6597" y="3573016"/>
            <a:ext cx="136800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37027" y="3789024"/>
            <a:ext cx="936000" cy="93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38525" y="3645024"/>
            <a:ext cx="1224143" cy="12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flipH="1">
            <a:off x="3758359" y="3573016"/>
            <a:ext cx="1368000" cy="1368152"/>
            <a:chOff x="3564040" y="3573016"/>
            <a:chExt cx="1368000" cy="1368152"/>
          </a:xfrm>
        </p:grpSpPr>
        <p:sp>
          <p:nvSpPr>
            <p:cNvPr id="20" name="Rounded Rectangle 19"/>
            <p:cNvSpPr/>
            <p:nvPr/>
          </p:nvSpPr>
          <p:spPr>
            <a:xfrm>
              <a:off x="4186201" y="4149080"/>
              <a:ext cx="509561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64040" y="3573016"/>
              <a:ext cx="13680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34470" y="3789024"/>
              <a:ext cx="936000" cy="93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635968" y="3645024"/>
              <a:ext cx="1224143" cy="12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utoShape 25"/>
          <p:cNvSpPr>
            <a:spLocks/>
          </p:cNvSpPr>
          <p:nvPr/>
        </p:nvSpPr>
        <p:spPr bwMode="auto">
          <a:xfrm>
            <a:off x="135657" y="3403848"/>
            <a:ext cx="2060079" cy="745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55563" algn="ctr"/>
            <a:r>
              <a:rPr lang="en-US" b="1" dirty="0" smtClean="0">
                <a:solidFill>
                  <a:srgbClr val="002060"/>
                </a:solidFill>
              </a:rPr>
              <a:t>Magnet facility</a:t>
            </a:r>
          </a:p>
          <a:p>
            <a:pPr marL="55563" algn="ctr"/>
            <a:r>
              <a:rPr lang="nl-NL" b="1" dirty="0" smtClean="0">
                <a:solidFill>
                  <a:srgbClr val="002060"/>
                </a:solidFill>
              </a:rPr>
              <a:t>(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nl-NL" b="1" baseline="-25000" dirty="0" err="1" smtClean="0">
                <a:solidFill>
                  <a:srgbClr val="002060"/>
                </a:solidFill>
                <a:latin typeface="+mj-lt"/>
              </a:rPr>
              <a:t>max</a:t>
            </a:r>
            <a:r>
              <a:rPr lang="nl-NL" b="1" dirty="0" smtClean="0">
                <a:solidFill>
                  <a:srgbClr val="002060"/>
                </a:solidFill>
                <a:latin typeface="+mj-lt"/>
              </a:rPr>
              <a:t>=30 Tesla</a:t>
            </a:r>
            <a:r>
              <a:rPr lang="nl-NL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02175" y="3284984"/>
            <a:ext cx="3239985" cy="18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equential Access Storage 25"/>
          <p:cNvSpPr/>
          <p:nvPr/>
        </p:nvSpPr>
        <p:spPr>
          <a:xfrm>
            <a:off x="1187624" y="2524210"/>
            <a:ext cx="482129" cy="357190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62668" y="4185084"/>
            <a:ext cx="267620" cy="1800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-285195" y="2852936"/>
            <a:ext cx="3887133" cy="2817102"/>
          </a:xfrm>
          <a:prstGeom prst="arc">
            <a:avLst>
              <a:gd name="adj1" fmla="val 16200000"/>
              <a:gd name="adj2" fmla="val 2158161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68554" y="2132856"/>
            <a:ext cx="45719" cy="205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73618" y="4374976"/>
            <a:ext cx="45719" cy="147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utoShape 25"/>
          <p:cNvSpPr>
            <a:spLocks/>
          </p:cNvSpPr>
          <p:nvPr/>
        </p:nvSpPr>
        <p:spPr bwMode="auto">
          <a:xfrm>
            <a:off x="115888" y="2186404"/>
            <a:ext cx="2060079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55563" algn="ctr"/>
            <a:r>
              <a:rPr lang="en-US" b="1" dirty="0" smtClean="0">
                <a:solidFill>
                  <a:srgbClr val="002060"/>
                </a:solidFill>
              </a:rPr>
              <a:t>CH3OH supply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5186510" y="5192348"/>
            <a:ext cx="511652" cy="836222"/>
          </a:xfrm>
          <a:prstGeom prst="can">
            <a:avLst/>
          </a:prstGeom>
          <a:solidFill>
            <a:srgbClr val="D3C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4395173" y="5090117"/>
            <a:ext cx="45719" cy="147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3252184" y="2864419"/>
            <a:ext cx="3070381" cy="1585475"/>
          </a:xfrm>
          <a:prstGeom prst="bentConnector3">
            <a:avLst>
              <a:gd name="adj1" fmla="val 78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25"/>
          <p:cNvSpPr>
            <a:spLocks/>
          </p:cNvSpPr>
          <p:nvPr/>
        </p:nvSpPr>
        <p:spPr bwMode="auto">
          <a:xfrm>
            <a:off x="2555776" y="5924128"/>
            <a:ext cx="2736304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55563" algn="ctr"/>
            <a:r>
              <a:rPr lang="en-US" b="1" dirty="0" smtClean="0">
                <a:solidFill>
                  <a:srgbClr val="002060"/>
                </a:solidFill>
              </a:rPr>
              <a:t>He cooled bolometer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6" name="AutoShape 25"/>
          <p:cNvSpPr>
            <a:spLocks/>
          </p:cNvSpPr>
          <p:nvPr/>
        </p:nvSpPr>
        <p:spPr bwMode="auto">
          <a:xfrm>
            <a:off x="2007865" y="2338804"/>
            <a:ext cx="2060079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55563" algn="ctr"/>
            <a:r>
              <a:rPr lang="en-US" b="1" dirty="0">
                <a:solidFill>
                  <a:srgbClr val="002060"/>
                </a:solidFill>
              </a:rPr>
              <a:t>v</a:t>
            </a:r>
            <a:r>
              <a:rPr lang="en-US" b="1" dirty="0" smtClean="0">
                <a:solidFill>
                  <a:srgbClr val="002060"/>
                </a:solidFill>
              </a:rPr>
              <a:t>acuum </a:t>
            </a:r>
          </a:p>
          <a:p>
            <a:pPr marL="55563" algn="ctr"/>
            <a:r>
              <a:rPr lang="en-US" b="1" dirty="0" smtClean="0">
                <a:solidFill>
                  <a:srgbClr val="002060"/>
                </a:solidFill>
              </a:rPr>
              <a:t>FIR beam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5"/>
          <a:stretch/>
        </p:blipFill>
        <p:spPr>
          <a:xfrm>
            <a:off x="6925724" y="1113687"/>
            <a:ext cx="1401583" cy="23424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r="34048" b="36207"/>
          <a:stretch/>
        </p:blipFill>
        <p:spPr>
          <a:xfrm>
            <a:off x="4355976" y="1588976"/>
            <a:ext cx="3402902" cy="43749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92391"/>
            <a:ext cx="2376264" cy="1700905"/>
          </a:xfrm>
          <a:prstGeom prst="rect">
            <a:avLst/>
          </a:prstGeom>
        </p:spPr>
      </p:pic>
      <p:pic>
        <p:nvPicPr>
          <p:cNvPr id="40" name="Picture 1" descr="Graph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16" y="4605375"/>
            <a:ext cx="1393475" cy="97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V="1">
            <a:off x="5698162" y="5670037"/>
            <a:ext cx="1106086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7"/>
          <p:cNvSpPr txBox="1"/>
          <p:nvPr/>
        </p:nvSpPr>
        <p:spPr>
          <a:xfrm>
            <a:off x="354089" y="5425479"/>
            <a:ext cx="3065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Dr. Hans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Engelkamp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 (HFML)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43" name="AutoShape 25"/>
          <p:cNvSpPr>
            <a:spLocks/>
          </p:cNvSpPr>
          <p:nvPr/>
        </p:nvSpPr>
        <p:spPr bwMode="auto">
          <a:xfrm>
            <a:off x="129276" y="4293096"/>
            <a:ext cx="2060079" cy="6731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55563" algn="ctr"/>
            <a:r>
              <a:rPr lang="nl-NL" b="1" dirty="0" smtClean="0">
                <a:solidFill>
                  <a:srgbClr val="002060"/>
                </a:solidFill>
              </a:rPr>
              <a:t>30 </a:t>
            </a:r>
            <a:r>
              <a:rPr lang="nl-NL" b="1" dirty="0" err="1" smtClean="0">
                <a:solidFill>
                  <a:srgbClr val="002060"/>
                </a:solidFill>
              </a:rPr>
              <a:t>milions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times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protostellar</a:t>
            </a:r>
            <a:r>
              <a:rPr lang="nl-NL" b="1" dirty="0" smtClean="0">
                <a:solidFill>
                  <a:srgbClr val="002060"/>
                </a:solidFill>
              </a:rPr>
              <a:t> B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145927" y="4005064"/>
            <a:ext cx="45719" cy="251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pic>
        <p:nvPicPr>
          <p:cNvPr id="5" name="Picture 1" descr="Graph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918" r="3727" b="5116"/>
          <a:stretch/>
        </p:blipFill>
        <p:spPr bwMode="auto">
          <a:xfrm>
            <a:off x="1827651" y="908720"/>
            <a:ext cx="7064829" cy="518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9946" y="573325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Wave </a:t>
            </a:r>
            <a:r>
              <a:rPr lang="nl-NL" dirty="0" err="1" smtClean="0"/>
              <a:t>numbers</a:t>
            </a:r>
            <a:r>
              <a:rPr lang="nl-NL" dirty="0" smtClean="0"/>
              <a:t> </a:t>
            </a:r>
            <a:r>
              <a:rPr lang="nl-NL" dirty="0"/>
              <a:t>[</a:t>
            </a:r>
            <a:r>
              <a:rPr lang="nl-NL" dirty="0" smtClean="0"/>
              <a:t>cm</a:t>
            </a:r>
            <a:r>
              <a:rPr lang="nl-NL" baseline="30000" dirty="0" smtClean="0"/>
              <a:t>-1</a:t>
            </a:r>
            <a:r>
              <a:rPr lang="nl-NL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-5400000">
            <a:off x="1154268" y="3141839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 smtClean="0"/>
          </a:p>
          <a:p>
            <a:pPr algn="ctr"/>
            <a:r>
              <a:rPr lang="nl-NL" dirty="0" err="1" smtClean="0"/>
              <a:t>Intensity</a:t>
            </a:r>
            <a:endParaRPr lang="en-US" dirty="0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95537" y="620688"/>
            <a:ext cx="2160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November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2013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698" y="573325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0.6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THz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454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1.8 </a:t>
            </a:r>
            <a:r>
              <a:rPr lang="nl-NL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THz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221088"/>
            <a:ext cx="2331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rgbClr val="002060"/>
                </a:solidFill>
                <a:latin typeface="+mj-lt"/>
              </a:rPr>
              <a:t>Resolution</a:t>
            </a:r>
            <a:r>
              <a:rPr lang="nl-NL" b="1" dirty="0" smtClean="0">
                <a:solidFill>
                  <a:srgbClr val="002060"/>
                </a:solidFill>
                <a:latin typeface="+mj-lt"/>
              </a:rPr>
              <a:t> = 0.03 cm</a:t>
            </a:r>
            <a:r>
              <a:rPr lang="nl-NL" b="1" baseline="30000" dirty="0" smtClean="0">
                <a:solidFill>
                  <a:srgbClr val="002060"/>
                </a:solidFill>
                <a:latin typeface="+mj-lt"/>
              </a:rPr>
              <a:t>-1</a:t>
            </a:r>
            <a:r>
              <a:rPr lang="nl-NL" b="1" dirty="0" smtClean="0">
                <a:solidFill>
                  <a:srgbClr val="002060"/>
                </a:solidFill>
                <a:latin typeface="+mj-lt"/>
              </a:rPr>
              <a:t> ≈ 0.001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</a:rPr>
              <a:t>THz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9442069">
            <a:off x="2766937" y="2780929"/>
            <a:ext cx="48965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FF0000"/>
                </a:solidFill>
              </a:rPr>
              <a:t>NO SPLITTING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Zeeman-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splitting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coefficient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6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635495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611561" y="1227530"/>
            <a:ext cx="8712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cs typeface="Times New Roman" pitchFamily="18" charset="0"/>
              </a:rPr>
              <a:t>Experimentally</a:t>
            </a:r>
            <a:r>
              <a:rPr lang="it-IT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l-GR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393318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11561" y="2427366"/>
            <a:ext cx="8712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cs typeface="Times New Roman" pitchFamily="18" charset="0"/>
              </a:rPr>
              <a:t>Theoretically</a:t>
            </a:r>
            <a:endParaRPr lang="el-GR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593154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899593" y="1691516"/>
            <a:ext cx="8712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We are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not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in the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linear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regime</a:t>
            </a:r>
            <a:endParaRPr lang="el-GR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5584" y="1840182"/>
            <a:ext cx="72000" cy="72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7"/>
          <p:cNvSpPr txBox="1">
            <a:spLocks noChangeArrowheads="1"/>
          </p:cNvSpPr>
          <p:nvPr/>
        </p:nvSpPr>
        <p:spPr bwMode="auto">
          <a:xfrm>
            <a:off x="899592" y="3356992"/>
            <a:ext cx="5400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From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literature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the Zeeman-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splitting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for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B&gt;2.6 Tesla 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is</a:t>
            </a:r>
          </a:p>
          <a:p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linear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the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quadratic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term is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not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negligible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l-GR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5583" y="3505658"/>
            <a:ext cx="72000" cy="72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899585" y="4809926"/>
            <a:ext cx="63149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First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theoretical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values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of the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Landé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g-factors 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for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CH</a:t>
            </a:r>
            <a:r>
              <a:rPr lang="nl-NL" b="1" baseline="-25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OH </a:t>
            </a:r>
            <a:r>
              <a:rPr lang="nl-NL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molecule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will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be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available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soon</a:t>
            </a:r>
            <a:r>
              <a:rPr lang="nl-NL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Lankhaar </a:t>
            </a:r>
            <a:r>
              <a:rPr lang="nl-NL" b="1" dirty="0">
                <a:solidFill>
                  <a:srgbClr val="002060"/>
                </a:solidFill>
                <a:cs typeface="Times New Roman" pitchFamily="18" charset="0"/>
              </a:rPr>
              <a:t>et al., </a:t>
            </a:r>
            <a:endParaRPr lang="nl-NL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nl-NL" b="1" i="1" dirty="0" smtClean="0">
                <a:solidFill>
                  <a:srgbClr val="002060"/>
                </a:solidFill>
                <a:cs typeface="Times New Roman" pitchFamily="18" charset="0"/>
              </a:rPr>
              <a:t>in </a:t>
            </a:r>
            <a:r>
              <a:rPr lang="nl-NL" b="1" i="1" dirty="0" err="1">
                <a:solidFill>
                  <a:srgbClr val="002060"/>
                </a:solidFill>
                <a:cs typeface="Times New Roman" pitchFamily="18" charset="0"/>
              </a:rPr>
              <a:t>preparation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). (</a:t>
            </a:r>
            <a:r>
              <a:rPr lang="nl-NL" b="1" dirty="0" err="1" smtClean="0">
                <a:solidFill>
                  <a:srgbClr val="FF0000"/>
                </a:solidFill>
                <a:cs typeface="Times New Roman" pitchFamily="18" charset="0"/>
              </a:rPr>
              <a:t>yesterday</a:t>
            </a:r>
            <a:r>
              <a:rPr lang="nl-NL" b="1" dirty="0" smtClean="0">
                <a:solidFill>
                  <a:srgbClr val="FF0000"/>
                </a:solidFill>
                <a:cs typeface="Times New Roman" pitchFamily="18" charset="0"/>
              </a:rPr>
              <a:t> update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nl-NL" b="1" dirty="0" err="1" smtClean="0">
                <a:solidFill>
                  <a:srgbClr val="002060"/>
                </a:solidFill>
                <a:cs typeface="Times New Roman" pitchFamily="18" charset="0"/>
              </a:rPr>
              <a:t>working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 on the hyperfine </a:t>
            </a:r>
            <a:r>
              <a:rPr lang="nl-NL" b="1" dirty="0" err="1" smtClean="0">
                <a:solidFill>
                  <a:srgbClr val="002060"/>
                </a:solidFill>
                <a:cs typeface="Times New Roman" pitchFamily="18" charset="0"/>
              </a:rPr>
              <a:t>effects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 – </a:t>
            </a:r>
            <a:r>
              <a:rPr lang="nl-NL" b="1" dirty="0" err="1" smtClean="0">
                <a:solidFill>
                  <a:srgbClr val="002060"/>
                </a:solidFill>
                <a:cs typeface="Times New Roman" pitchFamily="18" charset="0"/>
              </a:rPr>
              <a:t>coupling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cs typeface="Times New Roman" pitchFamily="18" charset="0"/>
              </a:rPr>
              <a:t>rotation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cs typeface="Times New Roman" pitchFamily="18" charset="0"/>
              </a:rPr>
              <a:t>and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cs typeface="Times New Roman" pitchFamily="18" charset="0"/>
              </a:rPr>
              <a:t>nuclear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 spin</a:t>
            </a:r>
            <a:r>
              <a:rPr lang="nl-NL" b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5576" y="4941176"/>
            <a:ext cx="72000" cy="72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588226" y="3204726"/>
            <a:ext cx="2088230" cy="1448410"/>
            <a:chOff x="6444210" y="3284984"/>
            <a:chExt cx="2088230" cy="144841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948264" y="3294276"/>
              <a:ext cx="0" cy="1152128"/>
            </a:xfrm>
            <a:prstGeom prst="line">
              <a:avLst/>
            </a:prstGeom>
            <a:ln w="222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88225" y="4302388"/>
              <a:ext cx="1944215" cy="0"/>
            </a:xfrm>
            <a:prstGeom prst="line">
              <a:avLst/>
            </a:prstGeom>
            <a:ln w="2222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948264" y="3294276"/>
              <a:ext cx="1496955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6953877" y="3332004"/>
              <a:ext cx="1491342" cy="863821"/>
            </a:xfrm>
            <a:custGeom>
              <a:avLst/>
              <a:gdLst>
                <a:gd name="connsiteX0" fmla="*/ 0 w 1491342"/>
                <a:gd name="connsiteY0" fmla="*/ 566057 h 863821"/>
                <a:gd name="connsiteX1" fmla="*/ 587828 w 1491342"/>
                <a:gd name="connsiteY1" fmla="*/ 838200 h 863821"/>
                <a:gd name="connsiteX2" fmla="*/ 1491342 w 1491342"/>
                <a:gd name="connsiteY2" fmla="*/ 0 h 863821"/>
                <a:gd name="connsiteX3" fmla="*/ 1491342 w 1491342"/>
                <a:gd name="connsiteY3" fmla="*/ 0 h 8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342" h="863821">
                  <a:moveTo>
                    <a:pt x="0" y="566057"/>
                  </a:moveTo>
                  <a:cubicBezTo>
                    <a:pt x="169635" y="749300"/>
                    <a:pt x="339271" y="932543"/>
                    <a:pt x="587828" y="838200"/>
                  </a:cubicBezTo>
                  <a:cubicBezTo>
                    <a:pt x="836385" y="743857"/>
                    <a:pt x="1491342" y="0"/>
                    <a:pt x="1491342" y="0"/>
                  </a:cubicBezTo>
                  <a:lnTo>
                    <a:pt x="149134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sellaDiTesto 7"/>
            <p:cNvSpPr txBox="1">
              <a:spLocks noChangeArrowheads="1"/>
            </p:cNvSpPr>
            <p:nvPr/>
          </p:nvSpPr>
          <p:spPr bwMode="auto">
            <a:xfrm>
              <a:off x="7308306" y="4364062"/>
              <a:ext cx="8640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2.6 T</a:t>
              </a:r>
              <a:endParaRPr lang="el-G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560332" y="3294276"/>
              <a:ext cx="0" cy="100811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7"/>
            <p:cNvSpPr txBox="1">
              <a:spLocks noChangeArrowheads="1"/>
            </p:cNvSpPr>
            <p:nvPr/>
          </p:nvSpPr>
          <p:spPr bwMode="auto">
            <a:xfrm>
              <a:off x="6782476" y="4354218"/>
              <a:ext cx="2880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l-G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CasellaDiTesto 7"/>
            <p:cNvSpPr txBox="1">
              <a:spLocks noChangeArrowheads="1"/>
            </p:cNvSpPr>
            <p:nvPr/>
          </p:nvSpPr>
          <p:spPr bwMode="auto">
            <a:xfrm>
              <a:off x="6444210" y="3284984"/>
              <a:ext cx="576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Δ</a:t>
              </a:r>
              <a:r>
                <a:rPr lang="nl-NL" b="1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V</a:t>
              </a:r>
              <a:r>
                <a:rPr lang="nl-NL" b="1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z</a:t>
              </a:r>
              <a:endParaRPr lang="el-GR" b="1" baseline="-25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CasellaDiTesto 7"/>
            <p:cNvSpPr txBox="1">
              <a:spLocks noChangeArrowheads="1"/>
            </p:cNvSpPr>
            <p:nvPr/>
          </p:nvSpPr>
          <p:spPr bwMode="auto">
            <a:xfrm>
              <a:off x="6642654" y="3685968"/>
              <a:ext cx="2880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0</a:t>
              </a:r>
              <a:endParaRPr lang="el-G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2" name="CasellaDiTesto 7"/>
          <p:cNvSpPr txBox="1"/>
          <p:nvPr/>
        </p:nvSpPr>
        <p:spPr>
          <a:xfrm>
            <a:off x="2411760" y="2475269"/>
            <a:ext cx="5774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Theoretical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Chemistry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group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,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Institute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for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Molecules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and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Materials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  <a:endParaRPr lang="it-IT" sz="14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33" name="CasellaDiTesto 7"/>
          <p:cNvSpPr txBox="1"/>
          <p:nvPr/>
        </p:nvSpPr>
        <p:spPr>
          <a:xfrm>
            <a:off x="2411760" y="1275433"/>
            <a:ext cx="5774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High Field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Magnet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Laboratory</a:t>
            </a:r>
            <a:endParaRPr lang="it-IT" sz="14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7" y="1214400"/>
            <a:ext cx="1717291" cy="62578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11560" y="4725144"/>
            <a:ext cx="6840761" cy="15121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Zeeman-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splitting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coefficient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6" y="2419770"/>
            <a:ext cx="1717291" cy="6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611561" y="764704"/>
            <a:ext cx="87129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From CH</a:t>
            </a:r>
            <a:r>
              <a:rPr lang="it-IT" sz="2000" b="1" baseline="-25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OH maser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polarized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emission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we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have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found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that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the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probability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that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fields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are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aligned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with the large-scale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outflows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 massive YSO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significant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492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11561" y="2721114"/>
            <a:ext cx="84860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laboratory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measurements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of the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Landé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g-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factors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for the CH</a:t>
            </a:r>
            <a:r>
              <a:rPr lang="it-IT" sz="2000" b="1" baseline="-25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OH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molecule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extremely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challenging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endParaRPr lang="el-GR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886902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611561" y="3676962"/>
            <a:ext cx="867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Theoretical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calculations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are «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easier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», first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values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will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be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available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soon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3842750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611561" y="1857018"/>
            <a:ext cx="8712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</a:t>
            </a:r>
            <a:r>
              <a:rPr lang="it-IT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probability</a:t>
            </a:r>
            <a:r>
              <a:rPr lang="it-IT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that</a:t>
            </a:r>
            <a:r>
              <a:rPr lang="it-IT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</a:t>
            </a:r>
            <a:r>
              <a:rPr lang="it-IT" sz="2000" b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OH maser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distributions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are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perpendicular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to the large-scale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outflows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in massive YSO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also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significant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2022806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520" y="4345360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Follow-ups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asellaDiTesto 7"/>
          <p:cNvSpPr txBox="1">
            <a:spLocks noChangeArrowheads="1"/>
          </p:cNvSpPr>
          <p:nvPr/>
        </p:nvSpPr>
        <p:spPr bwMode="auto">
          <a:xfrm>
            <a:off x="611561" y="5241394"/>
            <a:ext cx="86764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To reduce and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analyse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remaining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sources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of the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flux-limited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sample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(12 massive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YSOs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endParaRPr lang="el-GR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5407182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1979712" y="1124744"/>
            <a:ext cx="54089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GRATZIAS</a:t>
            </a:r>
            <a:endParaRPr lang="nl-NL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665" y="2572455"/>
            <a:ext cx="54089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764" r="1373" b="2706"/>
          <a:stretch/>
        </p:blipFill>
        <p:spPr>
          <a:xfrm>
            <a:off x="3182373" y="3652575"/>
            <a:ext cx="3045514" cy="19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9151" y="908720"/>
                <a:ext cx="53040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1" y="908720"/>
                <a:ext cx="530402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1295636" y="780673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Mass of the core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1295636" y="1372706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flux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7634" y="1772816"/>
                <a:ext cx="2727991" cy="1430905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nl-NL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nl-N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32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nl-N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nl-NL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den>
                              </m:f>
                            </m:e>
                          </m:d>
                          <m:r>
                            <a:rPr lang="nl-NL" sz="3200" b="0" i="1" baseline="-25000" smtClean="0">
                              <a:latin typeface="Cambria Math"/>
                              <a:ea typeface="Cambria Math"/>
                            </a:rPr>
                            <m:t>𝑐𝑟𝑖𝑡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34" y="1772816"/>
                <a:ext cx="2727991" cy="14309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9150" y="5038351"/>
                <a:ext cx="2567562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400" i="1" smtClean="0">
                                      <a:latin typeface="Cambria Math"/>
                                    </a:rPr>
                                    <m:t>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2400" b="0" i="1" smtClean="0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nl-NL" sz="2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nl-NL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0" y="5038351"/>
                <a:ext cx="2567562" cy="855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3095836" y="5765194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Gravitational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constant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9150" y="3820978"/>
                <a:ext cx="1756763" cy="858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nl-NL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0" y="3820978"/>
                <a:ext cx="1756763" cy="8580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2267744" y="4397042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field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2267744" y="3604954"/>
            <a:ext cx="327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Column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density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81002" y="3645024"/>
                <a:ext cx="1009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02" y="3645024"/>
                <a:ext cx="100989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80112" y="4623519"/>
                <a:ext cx="1009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623519"/>
                <a:ext cx="10098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6553110" y="3521913"/>
            <a:ext cx="2052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field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Prevent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collapse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CasellaDiTesto 7"/>
          <p:cNvSpPr txBox="1">
            <a:spLocks noChangeArrowheads="1"/>
          </p:cNvSpPr>
          <p:nvPr/>
        </p:nvSpPr>
        <p:spPr bwMode="auto">
          <a:xfrm>
            <a:off x="6548278" y="4521314"/>
            <a:ext cx="23085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Gravity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overwhelms</a:t>
            </a:r>
            <a:endParaRPr lang="it-IT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he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magnetic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field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635495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magine 20" descr="tb_pl_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606971"/>
            <a:ext cx="5474840" cy="5393797"/>
          </a:xfrm>
          <a:prstGeom prst="rect">
            <a:avLst/>
          </a:prstGeom>
        </p:spPr>
      </p:pic>
      <p:cxnSp>
        <p:nvCxnSpPr>
          <p:cNvPr id="20" name="Connettore 2 22"/>
          <p:cNvCxnSpPr/>
          <p:nvPr/>
        </p:nvCxnSpPr>
        <p:spPr>
          <a:xfrm rot="5400000">
            <a:off x="750067" y="3036091"/>
            <a:ext cx="1285884" cy="1214446"/>
          </a:xfrm>
          <a:prstGeom prst="straightConnector1">
            <a:avLst/>
          </a:prstGeom>
          <a:ln w="25400"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6"/>
          <p:cNvCxnSpPr/>
          <p:nvPr/>
        </p:nvCxnSpPr>
        <p:spPr>
          <a:xfrm rot="5400000" flipH="1" flipV="1">
            <a:off x="1142976" y="2143116"/>
            <a:ext cx="1714512" cy="15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o 31"/>
          <p:cNvSpPr/>
          <p:nvPr/>
        </p:nvSpPr>
        <p:spPr>
          <a:xfrm rot="15352281">
            <a:off x="1692428" y="2700331"/>
            <a:ext cx="785818" cy="714380"/>
          </a:xfrm>
          <a:prstGeom prst="arc">
            <a:avLst>
              <a:gd name="adj1" fmla="val 15201434"/>
              <a:gd name="adj2" fmla="val 21496597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3" name="CasellaDiTesto 27"/>
          <p:cNvSpPr txBox="1"/>
          <p:nvPr/>
        </p:nvSpPr>
        <p:spPr>
          <a:xfrm>
            <a:off x="1267612" y="2428868"/>
            <a:ext cx="804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1" dirty="0" smtClean="0">
                <a:latin typeface="+mj-lt"/>
                <a:cs typeface="Arial" pitchFamily="34" charset="0"/>
              </a:rPr>
              <a:t>θ</a:t>
            </a:r>
            <a:endParaRPr lang="it-IT" b="1" i="1" cap="small" dirty="0">
              <a:latin typeface="+mj-lt"/>
              <a:cs typeface="Arial" pitchFamily="34" charset="0"/>
            </a:endParaRPr>
          </a:p>
        </p:txBody>
      </p:sp>
      <p:sp>
        <p:nvSpPr>
          <p:cNvPr id="24" name="CasellaDiTesto 27"/>
          <p:cNvSpPr txBox="1"/>
          <p:nvPr/>
        </p:nvSpPr>
        <p:spPr>
          <a:xfrm>
            <a:off x="1785918" y="1285860"/>
            <a:ext cx="804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B050"/>
                </a:solidFill>
                <a:cs typeface="Arial" pitchFamily="34" charset="0"/>
              </a:rPr>
              <a:t>B</a:t>
            </a:r>
            <a:endParaRPr lang="it-IT" sz="2000" b="1" i="1" cap="small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5" name="CasellaDiTesto 27"/>
          <p:cNvSpPr txBox="1"/>
          <p:nvPr/>
        </p:nvSpPr>
        <p:spPr>
          <a:xfrm>
            <a:off x="-285784" y="4274114"/>
            <a:ext cx="2643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cs typeface="Arial" pitchFamily="34" charset="0"/>
              </a:rPr>
              <a:t>maser (</a:t>
            </a:r>
            <a:r>
              <a:rPr lang="it-IT" b="1" dirty="0" err="1" smtClean="0">
                <a:solidFill>
                  <a:srgbClr val="002060"/>
                </a:solidFill>
                <a:cs typeface="Arial" pitchFamily="34" charset="0"/>
              </a:rPr>
              <a:t>l.o.s</a:t>
            </a:r>
            <a:r>
              <a:rPr lang="it-IT" b="1" dirty="0" smtClean="0">
                <a:solidFill>
                  <a:srgbClr val="002060"/>
                </a:solidFill>
                <a:cs typeface="Arial" pitchFamily="34" charset="0"/>
              </a:rPr>
              <a:t>.)</a:t>
            </a:r>
            <a:endParaRPr lang="it-IT" b="1" cap="small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6" name="Connettore 1 36"/>
          <p:cNvCxnSpPr/>
          <p:nvPr/>
        </p:nvCxnSpPr>
        <p:spPr>
          <a:xfrm>
            <a:off x="857224" y="3000372"/>
            <a:ext cx="221457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43"/>
          <p:cNvSpPr/>
          <p:nvPr/>
        </p:nvSpPr>
        <p:spPr>
          <a:xfrm>
            <a:off x="1657790" y="2630736"/>
            <a:ext cx="733732" cy="714380"/>
          </a:xfrm>
          <a:prstGeom prst="arc">
            <a:avLst>
              <a:gd name="adj1" fmla="val 16225274"/>
              <a:gd name="adj2" fmla="val 21496597"/>
            </a:avLst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195736" y="2492896"/>
            <a:ext cx="80405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cap="small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nl-NL" sz="2400" b="1" i="1" cap="small" baseline="-25000" dirty="0" smtClean="0">
                <a:solidFill>
                  <a:srgbClr val="FF0000"/>
                </a:solidFill>
                <a:cs typeface="Arial" pitchFamily="34" charset="0"/>
              </a:rPr>
              <a:t>B</a:t>
            </a:r>
            <a:endParaRPr lang="it-IT" sz="2400" b="1" i="1" cap="small" baseline="-25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29" name="Connettore 1 47"/>
          <p:cNvCxnSpPr/>
          <p:nvPr/>
        </p:nvCxnSpPr>
        <p:spPr>
          <a:xfrm rot="16200000" flipH="1">
            <a:off x="4759120" y="3214686"/>
            <a:ext cx="457203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7"/>
          <p:cNvSpPr txBox="1"/>
          <p:nvPr/>
        </p:nvSpPr>
        <p:spPr>
          <a:xfrm>
            <a:off x="1979712" y="2638653"/>
            <a:ext cx="2643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lin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 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pol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vector</a:t>
            </a:r>
            <a:endParaRPr lang="it-IT" b="1" cap="small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CasellaDiTesto 27"/>
          <p:cNvSpPr txBox="1"/>
          <p:nvPr/>
        </p:nvSpPr>
        <p:spPr>
          <a:xfrm>
            <a:off x="5136094" y="5703639"/>
            <a:ext cx="1092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cap="small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nl-NL" sz="2400" b="1" i="1" cap="small" baseline="-25000" dirty="0" smtClean="0">
                <a:solidFill>
                  <a:srgbClr val="FF0000"/>
                </a:solidFill>
                <a:cs typeface="Arial" pitchFamily="34" charset="0"/>
              </a:rPr>
              <a:t>B </a:t>
            </a:r>
            <a:r>
              <a:rPr lang="nl-NL" sz="2400" b="1" i="1" cap="small" dirty="0" smtClean="0">
                <a:solidFill>
                  <a:srgbClr val="FF0000"/>
                </a:solidFill>
                <a:cs typeface="Arial" pitchFamily="34" charset="0"/>
              </a:rPr>
              <a:t>= </a:t>
            </a:r>
            <a:r>
              <a:rPr lang="nl-NL" sz="2400" b="1" cap="small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0°</a:t>
            </a:r>
            <a:endParaRPr lang="it-IT" sz="2400" b="1" cap="small" baseline="30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CasellaDiTesto 27"/>
          <p:cNvSpPr txBox="1"/>
          <p:nvPr/>
        </p:nvSpPr>
        <p:spPr>
          <a:xfrm>
            <a:off x="7368342" y="5703639"/>
            <a:ext cx="1308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cap="small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nl-NL" sz="2400" b="1" i="1" cap="small" baseline="-25000" dirty="0" smtClean="0">
                <a:solidFill>
                  <a:srgbClr val="FF0000"/>
                </a:solidFill>
                <a:cs typeface="Arial" pitchFamily="34" charset="0"/>
              </a:rPr>
              <a:t>B </a:t>
            </a:r>
            <a:r>
              <a:rPr lang="nl-NL" sz="2400" b="1" i="1" cap="small" dirty="0" smtClean="0">
                <a:solidFill>
                  <a:srgbClr val="FF0000"/>
                </a:solidFill>
                <a:cs typeface="Arial" pitchFamily="34" charset="0"/>
              </a:rPr>
              <a:t>= </a:t>
            </a:r>
            <a:r>
              <a:rPr lang="nl-NL" sz="2400" b="1" cap="small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90°</a:t>
            </a:r>
            <a:endParaRPr lang="it-IT" sz="2400" b="1" cap="small" baseline="30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CasellaDiTesto 7"/>
          <p:cNvSpPr txBox="1"/>
          <p:nvPr/>
        </p:nvSpPr>
        <p:spPr>
          <a:xfrm>
            <a:off x="1378782" y="6076672"/>
            <a:ext cx="3527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Goldreich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, P et al. 1973,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, 179, 111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194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Outline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836712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Introduction</a:t>
            </a:r>
            <a:endParaRPr lang="nl-NL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3119" y="1948770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agnetic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field in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massive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star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formation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3119" y="1412776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agnetic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field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vs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utflow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in low-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mass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star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formation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2895327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Observations</a:t>
            </a:r>
            <a:endParaRPr lang="nl-NL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3119" y="2466002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6.7-GHz methanol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masers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00" y="3471391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Results</a:t>
            </a:r>
            <a:endParaRPr lang="nl-NL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3119" y="4037002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agnetic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field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total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sample: first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statistical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results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600" y="4653136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Zeeman-</a:t>
            </a:r>
            <a:r>
              <a:rPr lang="nl-NL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splitting</a:t>
            </a:r>
            <a:r>
              <a:rPr lang="nl-NL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coefficient</a:t>
            </a:r>
            <a:endParaRPr lang="nl-NL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5271591"/>
            <a:ext cx="66967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Conclusions</a:t>
            </a:r>
            <a:r>
              <a:rPr lang="nl-NL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&amp; Follow-ups</a:t>
            </a:r>
            <a:endParaRPr lang="nl-NL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14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8762" y="1268760"/>
                <a:ext cx="3986476" cy="592726"/>
              </a:xfrm>
              <a:prstGeom prst="rect">
                <a:avLst/>
              </a:prstGeom>
              <a:noFill/>
              <a:ln w="22225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nl-NL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r>
                        <a:rPr lang="nl-NL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nl-NL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nl-NL" sz="28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nl-NL" sz="28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nl-NL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NL" sz="28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sz="28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2800" i="1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d>
                      <m:r>
                        <a:rPr lang="nl-NL" sz="28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nl-NL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  <a:ea typeface="Cambria Math"/>
                            </a:rPr>
                            <m:t>||</m:t>
                          </m:r>
                        </m:sub>
                      </m:sSub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762" y="1268760"/>
                <a:ext cx="3986476" cy="5927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222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2195736" y="4757082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= </a:t>
            </a:r>
            <a:r>
              <a:rPr lang="it-IT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agnetic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quantum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number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for the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rotational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transition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2195736" y="3800963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=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nuclear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magneton</a:t>
            </a:r>
            <a:endParaRPr lang="el-GR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4" y="4680426"/>
                <a:ext cx="688971" cy="553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800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2800" i="1">
                              <a:latin typeface="Cambria Math"/>
                              <a:ea typeface="Cambria Math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80426"/>
                <a:ext cx="688971" cy="553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7307" y="3573016"/>
                <a:ext cx="1759328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nl-NL" sz="24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7" y="3573016"/>
                <a:ext cx="1759328" cy="8560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4572000" y="1952836"/>
            <a:ext cx="375222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7984" y="2708920"/>
                <a:ext cx="671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708920"/>
                <a:ext cx="6717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2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sellaDiTesto 10"/>
          <p:cNvSpPr txBox="1"/>
          <p:nvPr/>
        </p:nvSpPr>
        <p:spPr>
          <a:xfrm>
            <a:off x="2345741" y="714356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Foreground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Faraday Rotation</a:t>
            </a:r>
          </a:p>
        </p:txBody>
      </p:sp>
      <p:sp>
        <p:nvSpPr>
          <p:cNvPr id="7" name="CasellaDiTesto 11"/>
          <p:cNvSpPr txBox="1"/>
          <p:nvPr/>
        </p:nvSpPr>
        <p:spPr>
          <a:xfrm>
            <a:off x="1449338" y="1774524"/>
            <a:ext cx="665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Ф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[°] = 4.22 x 10</a:t>
            </a:r>
            <a:r>
              <a:rPr lang="it-IT" sz="2400" b="1" baseline="30000" dirty="0">
                <a:solidFill>
                  <a:schemeClr val="tx2"/>
                </a:solidFill>
                <a:latin typeface="+mj-lt"/>
                <a:cs typeface="Arial" charset="0"/>
              </a:rPr>
              <a:t>6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D[</a:t>
            </a:r>
            <a:r>
              <a:rPr lang="it-IT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kpc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] n</a:t>
            </a:r>
            <a:r>
              <a:rPr lang="it-IT" sz="2400" b="1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e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[cm</a:t>
            </a:r>
            <a:r>
              <a:rPr lang="it-IT" sz="2400" b="1" baseline="30000" dirty="0" smtClean="0">
                <a:solidFill>
                  <a:schemeClr val="tx2"/>
                </a:solidFill>
                <a:latin typeface="+mj-lt"/>
                <a:cs typeface="Arial" charset="0"/>
              </a:rPr>
              <a:t>-3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] B</a:t>
            </a:r>
            <a:r>
              <a:rPr lang="it-IT" sz="2400" b="1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||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[</a:t>
            </a:r>
            <a:r>
              <a:rPr lang="it-IT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mG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] </a:t>
            </a:r>
            <a:r>
              <a:rPr lang="el-GR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ν</a:t>
            </a:r>
            <a:r>
              <a:rPr lang="it-IT" sz="2400" b="1" baseline="30000" dirty="0" smtClean="0">
                <a:solidFill>
                  <a:schemeClr val="tx2"/>
                </a:solidFill>
                <a:latin typeface="+mj-lt"/>
                <a:cs typeface="Arial" charset="0"/>
              </a:rPr>
              <a:t>-2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[</a:t>
            </a:r>
            <a:r>
              <a:rPr lang="it-IT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GHz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]</a:t>
            </a:r>
            <a:endParaRPr lang="it-IT" sz="24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8" name="CasellaDiTesto 13"/>
          <p:cNvSpPr txBox="1"/>
          <p:nvPr/>
        </p:nvSpPr>
        <p:spPr>
          <a:xfrm>
            <a:off x="700060" y="2996952"/>
            <a:ext cx="8043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where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	n</a:t>
            </a:r>
            <a:r>
              <a:rPr lang="it-IT" sz="2400" b="1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e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≈ 0.012 cm</a:t>
            </a:r>
            <a:r>
              <a:rPr lang="it-IT" sz="2400" b="1" baseline="30000" dirty="0" smtClean="0">
                <a:solidFill>
                  <a:schemeClr val="tx2"/>
                </a:solidFill>
                <a:latin typeface="+mj-lt"/>
                <a:cs typeface="Arial" charset="0"/>
              </a:rPr>
              <a:t>-3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  B</a:t>
            </a:r>
            <a:r>
              <a:rPr lang="it-IT" sz="2400" b="1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||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≈2x 10</a:t>
            </a:r>
            <a:r>
              <a:rPr lang="it-IT" sz="2400" b="1" baseline="30000" dirty="0" smtClean="0">
                <a:solidFill>
                  <a:schemeClr val="tx2"/>
                </a:solidFill>
                <a:latin typeface="+mj-lt"/>
                <a:cs typeface="Arial" charset="0"/>
              </a:rPr>
              <a:t>-3 </a:t>
            </a:r>
            <a:r>
              <a:rPr lang="it-IT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mG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   D= 3 </a:t>
            </a:r>
            <a:r>
              <a:rPr lang="it-IT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kpc</a:t>
            </a:r>
            <a:endParaRPr lang="it-IT" sz="24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0" name="CasellaDiTesto 19"/>
          <p:cNvSpPr txBox="1"/>
          <p:nvPr/>
        </p:nvSpPr>
        <p:spPr>
          <a:xfrm>
            <a:off x="3707904" y="4191471"/>
            <a:ext cx="223224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z-Cyrl-AZ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Ф</a:t>
            </a:r>
            <a:r>
              <a:rPr lang="it-IT" sz="2400" b="1" baseline="-25000" dirty="0" err="1" smtClean="0">
                <a:solidFill>
                  <a:schemeClr val="tx2"/>
                </a:solidFill>
                <a:latin typeface="+mj-lt"/>
                <a:cs typeface="Arial" charset="0"/>
              </a:rPr>
              <a:t>meth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[°] ≈ 7.0°</a:t>
            </a:r>
            <a:endParaRPr lang="it-IT" sz="24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6549"/>
            <a:ext cx="6228692" cy="1920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6120680" cy="1934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6" y="4509120"/>
            <a:ext cx="4273578" cy="1986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60032" y="4941168"/>
                <a:ext cx="3960440" cy="523220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800" dirty="0">
                        <a:latin typeface="+mj-lt"/>
                      </a:rPr>
                      <m:t>4</m:t>
                    </m:r>
                    <m:r>
                      <m:rPr>
                        <m:nor/>
                      </m:rPr>
                      <a:rPr lang="nl-NL" sz="2800" dirty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nl-NL" sz="2800" dirty="0" smtClean="0">
                        <a:latin typeface="+mj-lt"/>
                      </a:rPr>
                      <m:t>ms</m:t>
                    </m:r>
                    <m:r>
                      <m:rPr>
                        <m:nor/>
                      </m:rPr>
                      <a:rPr lang="nl-NL" sz="2800" baseline="30000" dirty="0" smtClean="0">
                        <a:latin typeface="+mj-lt"/>
                      </a:rPr>
                      <m:t>−</m:t>
                    </m:r>
                    <m:r>
                      <m:rPr>
                        <m:nor/>
                      </m:rPr>
                      <a:rPr lang="nl-NL" sz="2800" baseline="30000" dirty="0" smtClean="0">
                        <a:latin typeface="+mj-lt"/>
                      </a:rPr>
                      <m:t>1</m:t>
                    </m:r>
                    <m:r>
                      <a:rPr lang="nl-NL" sz="28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nl-NL" sz="2800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nl-NL" sz="28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nl-NL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nl-NL" sz="2800" dirty="0" smtClean="0">
                    <a:latin typeface="+mj-lt"/>
                  </a:rPr>
                  <a:t>|&lt; 10 ms</a:t>
                </a:r>
                <a:r>
                  <a:rPr lang="nl-NL" sz="2800" baseline="30000" dirty="0" smtClean="0">
                    <a:latin typeface="+mj-lt"/>
                  </a:rPr>
                  <a:t>-1</a:t>
                </a:r>
                <a:endParaRPr lang="nl-NL" sz="2800" baseline="300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941168"/>
                <a:ext cx="396044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b="-34118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9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8200"/>
            <a:ext cx="5267325" cy="51816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00" y="3068960"/>
            <a:ext cx="1257300" cy="257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13" y="1300118"/>
            <a:ext cx="2079133" cy="947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0" y="4395961"/>
            <a:ext cx="2819400" cy="257175"/>
          </a:xfrm>
          <a:prstGeom prst="rect">
            <a:avLst/>
          </a:prstGeom>
        </p:spPr>
      </p:pic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5687254" y="2420888"/>
            <a:ext cx="2542052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2060"/>
                </a:solidFill>
                <a:cs typeface="Times New Roman" pitchFamily="18" charset="0"/>
              </a:rPr>
              <a:t>u</a:t>
            </a:r>
            <a:r>
              <a:rPr lang="it-IT" b="1" dirty="0" err="1" smtClean="0">
                <a:solidFill>
                  <a:srgbClr val="002060"/>
                </a:solidFill>
                <a:cs typeface="Times New Roman" pitchFamily="18" charset="0"/>
              </a:rPr>
              <a:t>nsaturated</a:t>
            </a:r>
            <a:r>
              <a:rPr lang="it-IT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cs typeface="Times New Roman" pitchFamily="18" charset="0"/>
              </a:rPr>
              <a:t>masers</a:t>
            </a:r>
            <a:endParaRPr lang="el-GR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846053" y="3515815"/>
            <a:ext cx="224455" cy="6332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7"/>
          <p:cNvSpPr txBox="1">
            <a:spLocks noChangeArrowheads="1"/>
          </p:cNvSpPr>
          <p:nvPr/>
        </p:nvSpPr>
        <p:spPr bwMode="auto">
          <a:xfrm>
            <a:off x="3574148" y="4389279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</a:t>
            </a:r>
            <a:r>
              <a:rPr lang="it-IT" b="1" baseline="-250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</a:t>
            </a:r>
            <a:r>
              <a:rPr lang="it-IT" b="1" cap="small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b="1" cap="small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&gt; 4.5%</a:t>
            </a:r>
          </a:p>
        </p:txBody>
      </p:sp>
      <p:sp>
        <p:nvSpPr>
          <p:cNvPr id="15" name="CasellaDiTesto 7"/>
          <p:cNvSpPr txBox="1">
            <a:spLocks noChangeArrowheads="1"/>
          </p:cNvSpPr>
          <p:nvPr/>
        </p:nvSpPr>
        <p:spPr bwMode="auto">
          <a:xfrm>
            <a:off x="107504" y="4758611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cap="small" dirty="0" err="1" smtClean="0">
                <a:solidFill>
                  <a:srgbClr val="002060"/>
                </a:solidFill>
                <a:cs typeface="Times New Roman" pitchFamily="18" charset="0"/>
              </a:rPr>
              <a:t>Unsaturated</a:t>
            </a:r>
            <a:endParaRPr lang="it-IT" b="1" cap="small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3010054" y="1115452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cap="small" dirty="0" err="1" smtClean="0">
                <a:solidFill>
                  <a:srgbClr val="FF0000"/>
                </a:solidFill>
                <a:cs typeface="Times New Roman" pitchFamily="18" charset="0"/>
              </a:rPr>
              <a:t>Saturated</a:t>
            </a:r>
            <a:endParaRPr lang="it-IT" b="1" cap="small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752475"/>
            <a:ext cx="56007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0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616624" cy="53885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56448" y="1067816"/>
            <a:ext cx="0" cy="4570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12957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slide</a:t>
            </a:r>
            <a:endParaRPr lang="nl-NL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3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nl-NL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utflow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low-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star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formation</a:t>
            </a:r>
            <a:endParaRPr lang="nl-NL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7" y="1627444"/>
            <a:ext cx="3232597" cy="324171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9682" y="4941168"/>
            <a:ext cx="3069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Hull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, C.L.H. et al. 2013,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, 768, 159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1557627"/>
            <a:ext cx="21476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Hull</a:t>
            </a:r>
            <a:r>
              <a:rPr lang="nl-N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et al. 2013</a:t>
            </a:r>
            <a:endParaRPr lang="nl-NL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67" y="3964994"/>
            <a:ext cx="28083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Chapman</a:t>
            </a:r>
            <a:r>
              <a:rPr lang="nl-N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et al. 2013</a:t>
            </a:r>
            <a:endParaRPr lang="nl-NL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968" y="2020778"/>
            <a:ext cx="4680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ased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on 17 sources (CARMA obs; 2’’.5)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3968" y="2380818"/>
            <a:ext cx="35200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K-S -&gt; 0</a:t>
            </a:r>
            <a:r>
              <a:rPr lang="nl-NL" sz="20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-20</a:t>
            </a:r>
            <a:r>
              <a:rPr lang="nl-NL" sz="20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= 0.0000003 % </a:t>
            </a:r>
            <a:endParaRPr lang="nl-NL" sz="2000" b="1" baseline="30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725" y="2709191"/>
            <a:ext cx="35200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-&gt; 70</a:t>
            </a:r>
            <a:r>
              <a:rPr lang="nl-NL" sz="20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-90</a:t>
            </a:r>
            <a:r>
              <a:rPr lang="nl-NL" sz="20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= 79 % </a:t>
            </a:r>
            <a:endParaRPr lang="nl-NL" sz="2000" b="1" baseline="30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5788" y="3028890"/>
            <a:ext cx="35200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-&gt; random = 64 % </a:t>
            </a:r>
            <a:endParaRPr lang="nl-NL" sz="2000" b="1" baseline="30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3420868"/>
            <a:ext cx="4680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alignment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between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outflows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and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endParaRPr lang="nl-NL" sz="20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4397042"/>
            <a:ext cx="4680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ased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on 7 sources (SHARC-II obs; 10’’)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3968" y="488135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alignment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between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outflows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and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at a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confidence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level of   ̴97%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74196" y="3753743"/>
            <a:ext cx="40324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5976" y="5215753"/>
            <a:ext cx="41764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9423" y="5522005"/>
            <a:ext cx="257884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nl-NL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massive</a:t>
            </a:r>
            <a:r>
              <a:rPr lang="nl-NL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star </a:t>
            </a:r>
            <a:r>
              <a:rPr lang="nl-NL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formation</a:t>
            </a:r>
            <a:endParaRPr lang="nl-NL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692696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2080" y="112648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ow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initial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magnetic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field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intensities</a:t>
            </a:r>
            <a:endParaRPr lang="nl-NL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(µ=20-120)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15" y="112648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latin typeface="+mj-lt"/>
              </a:rPr>
              <a:t>s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trong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initial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magnetic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 field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</a:rPr>
              <a:t>intensities</a:t>
            </a:r>
            <a:endParaRPr lang="nl-NL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</a:rPr>
              <a:t>µ=5)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78823" y="2132856"/>
            <a:ext cx="210889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468757" y="2132856"/>
            <a:ext cx="210889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2079" y="24208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solidFill>
                  <a:srgbClr val="FF0000"/>
                </a:solidFill>
              </a:rPr>
              <a:t>f</a:t>
            </a:r>
            <a:r>
              <a:rPr lang="nl-NL" sz="2000" b="1" dirty="0" err="1" smtClean="0">
                <a:solidFill>
                  <a:srgbClr val="FF0000"/>
                </a:solidFill>
              </a:rPr>
              <a:t>ast</a:t>
            </a:r>
            <a:r>
              <a:rPr lang="nl-NL" sz="2000" b="1" dirty="0" smtClean="0">
                <a:solidFill>
                  <a:srgbClr val="FF0000"/>
                </a:solidFill>
              </a:rPr>
              <a:t> &amp; </a:t>
            </a:r>
            <a:r>
              <a:rPr lang="nl-NL" sz="2000" b="1" dirty="0" err="1" smtClean="0">
                <a:solidFill>
                  <a:srgbClr val="FF0000"/>
                </a:solidFill>
              </a:rPr>
              <a:t>collimated</a:t>
            </a:r>
            <a:r>
              <a:rPr lang="nl-NL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NL" sz="2000" b="1" dirty="0" err="1" smtClean="0">
                <a:solidFill>
                  <a:srgbClr val="FF0000"/>
                </a:solidFill>
              </a:rPr>
              <a:t>outflows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014" y="24208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s</a:t>
            </a:r>
            <a:r>
              <a:rPr lang="nl-NL" sz="2000" b="1" dirty="0" smtClean="0">
                <a:solidFill>
                  <a:srgbClr val="FF0000"/>
                </a:solidFill>
              </a:rPr>
              <a:t>low &amp; </a:t>
            </a:r>
            <a:r>
              <a:rPr lang="nl-NL" sz="2000" b="1" dirty="0" err="1" smtClean="0">
                <a:solidFill>
                  <a:srgbClr val="FF0000"/>
                </a:solidFill>
              </a:rPr>
              <a:t>poorly</a:t>
            </a:r>
            <a:r>
              <a:rPr lang="nl-NL" sz="2000" b="1" dirty="0" smtClean="0">
                <a:solidFill>
                  <a:srgbClr val="FF0000"/>
                </a:solidFill>
              </a:rPr>
              <a:t> </a:t>
            </a:r>
            <a:r>
              <a:rPr lang="nl-NL" sz="2000" b="1" dirty="0" err="1" smtClean="0">
                <a:solidFill>
                  <a:srgbClr val="FF0000"/>
                </a:solidFill>
              </a:rPr>
              <a:t>collimated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2000" b="1" dirty="0" err="1">
                <a:solidFill>
                  <a:srgbClr val="FF0000"/>
                </a:solidFill>
              </a:rPr>
              <a:t>o</a:t>
            </a:r>
            <a:r>
              <a:rPr lang="nl-NL" sz="2000" b="1" dirty="0" err="1" smtClean="0">
                <a:solidFill>
                  <a:srgbClr val="FF0000"/>
                </a:solidFill>
              </a:rPr>
              <a:t>utflows</a:t>
            </a:r>
            <a:endParaRPr lang="nl-NL" sz="2000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61196"/>
            <a:ext cx="2123169" cy="18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3228741"/>
            <a:ext cx="2106487" cy="189181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654894" y="1233232"/>
            <a:ext cx="0" cy="37440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6767"/>
            <a:ext cx="2213149" cy="1869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40" y="3228742"/>
            <a:ext cx="2064568" cy="1847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21" y="3068960"/>
            <a:ext cx="3579756" cy="3118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43377" y="5984485"/>
            <a:ext cx="565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 smtClean="0">
                <a:solidFill>
                  <a:srgbClr val="FF0000"/>
                </a:solidFill>
              </a:rPr>
              <a:t>After</a:t>
            </a:r>
            <a:r>
              <a:rPr lang="nl-NL" sz="2000" b="1" dirty="0" smtClean="0">
                <a:solidFill>
                  <a:srgbClr val="FF0000"/>
                </a:solidFill>
              </a:rPr>
              <a:t> the </a:t>
            </a:r>
            <a:r>
              <a:rPr lang="nl-NL" sz="2000" b="1" dirty="0" err="1" smtClean="0">
                <a:solidFill>
                  <a:srgbClr val="FF0000"/>
                </a:solidFill>
              </a:rPr>
              <a:t>formation</a:t>
            </a:r>
            <a:r>
              <a:rPr lang="nl-NL" sz="2000" b="1" dirty="0" smtClean="0">
                <a:solidFill>
                  <a:srgbClr val="FF0000"/>
                </a:solidFill>
              </a:rPr>
              <a:t> of a </a:t>
            </a:r>
            <a:r>
              <a:rPr lang="nl-NL" sz="2000" b="1" dirty="0" err="1" smtClean="0">
                <a:solidFill>
                  <a:srgbClr val="FF0000"/>
                </a:solidFill>
              </a:rPr>
              <a:t>Keplerian</a:t>
            </a:r>
            <a:r>
              <a:rPr lang="nl-NL" sz="2000" b="1" dirty="0" smtClean="0">
                <a:solidFill>
                  <a:srgbClr val="FF0000"/>
                </a:solidFill>
              </a:rPr>
              <a:t> disk (µ=10.4)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9474" y="5276599"/>
            <a:ext cx="1808425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002060"/>
                </a:solidFill>
              </a:rPr>
              <a:t>See next Talk </a:t>
            </a:r>
          </a:p>
          <a:p>
            <a:pPr algn="ctr"/>
            <a:r>
              <a:rPr lang="nl-NL" sz="2000" b="1" dirty="0" err="1" smtClean="0">
                <a:solidFill>
                  <a:srgbClr val="002060"/>
                </a:solidFill>
              </a:rPr>
              <a:t>by</a:t>
            </a:r>
            <a:r>
              <a:rPr lang="nl-NL" sz="2000" b="1" dirty="0" smtClean="0">
                <a:solidFill>
                  <a:srgbClr val="002060"/>
                </a:solidFill>
              </a:rPr>
              <a:t> J.-S. Kim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CasellaDiTesto 7"/>
          <p:cNvSpPr txBox="1"/>
          <p:nvPr/>
        </p:nvSpPr>
        <p:spPr>
          <a:xfrm>
            <a:off x="3131840" y="504599"/>
            <a:ext cx="299674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MHD </a:t>
            </a:r>
            <a:r>
              <a:rPr lang="it-IT" sz="2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simulations</a:t>
            </a:r>
            <a:endParaRPr lang="it-IT" sz="24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ctr"/>
            <a:r>
              <a:rPr lang="it-IT" sz="1400" b="1" i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Seifried</a:t>
            </a:r>
            <a:r>
              <a:rPr lang="it-IT" sz="1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 et al. 2012, MNRAS, 422, 347</a:t>
            </a:r>
            <a:endParaRPr lang="it-IT" sz="1400" b="1" i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4" y="1459394"/>
            <a:ext cx="4536438" cy="3769806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2957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nl-NL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nl-NL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massive</a:t>
            </a:r>
            <a:r>
              <a:rPr lang="nl-NL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star </a:t>
            </a:r>
            <a:r>
              <a:rPr lang="nl-NL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formation</a:t>
            </a:r>
            <a:endParaRPr lang="nl-NL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902" y="2061683"/>
            <a:ext cx="21476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Zhang et al. 2014</a:t>
            </a:r>
            <a:endParaRPr lang="nl-NL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6902" y="2524834"/>
            <a:ext cx="4680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ased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on 21 sources (SMA obs;  ̴2’’)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2924944"/>
            <a:ext cx="43095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correlation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between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outflows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and</a:t>
            </a:r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nl-NL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</a:t>
            </a:r>
            <a:endParaRPr lang="nl-NL" sz="20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2" name="CasellaDiTesto 7"/>
          <p:cNvSpPr txBox="1"/>
          <p:nvPr/>
        </p:nvSpPr>
        <p:spPr>
          <a:xfrm>
            <a:off x="1286331" y="5209455"/>
            <a:ext cx="3069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Zhang, Q. et al. 2014,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ApJ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, 792, 116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483768" y="643308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200000">
            <a:off x="4132808" y="5066593"/>
            <a:ext cx="547886" cy="88142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14"/>
          <p:cNvSpPr/>
          <p:nvPr/>
        </p:nvSpPr>
        <p:spPr>
          <a:xfrm>
            <a:off x="1301376" y="2968694"/>
            <a:ext cx="1000800" cy="100013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158834" y="2784861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H</a:t>
            </a:r>
            <a:r>
              <a:rPr lang="it-IT" sz="1400" b="1" baseline="-2500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it-IT" sz="14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O</a:t>
            </a:r>
            <a:endParaRPr lang="el-GR" sz="14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Ovale 18"/>
          <p:cNvSpPr/>
          <p:nvPr/>
        </p:nvSpPr>
        <p:spPr>
          <a:xfrm>
            <a:off x="421855" y="2068360"/>
            <a:ext cx="2800800" cy="28008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10" name="Ovale 16"/>
          <p:cNvSpPr/>
          <p:nvPr/>
        </p:nvSpPr>
        <p:spPr>
          <a:xfrm>
            <a:off x="961855" y="2608360"/>
            <a:ext cx="1720800" cy="17208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944520" y="2325752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</a:t>
            </a:r>
            <a:r>
              <a:rPr lang="it-IT" sz="1400" b="1" baseline="-2500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it-IT" sz="1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OH</a:t>
            </a:r>
            <a:endParaRPr lang="el-GR" sz="14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515892" y="1897124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OH</a:t>
            </a:r>
            <a:endParaRPr lang="el-GR" sz="1400" b="1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CasellaDiTesto 21"/>
          <p:cNvSpPr txBox="1"/>
          <p:nvPr/>
        </p:nvSpPr>
        <p:spPr>
          <a:xfrm>
            <a:off x="6344022" y="2306000"/>
            <a:ext cx="2143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</a:t>
            </a:r>
            <a:r>
              <a:rPr lang="it-IT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&lt; n</a:t>
            </a:r>
            <a:r>
              <a:rPr lang="it-IT" b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H2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&lt; 10</a:t>
            </a:r>
            <a:r>
              <a:rPr lang="it-IT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CasellaDiTesto 22"/>
          <p:cNvSpPr txBox="1"/>
          <p:nvPr/>
        </p:nvSpPr>
        <p:spPr>
          <a:xfrm>
            <a:off x="6303127" y="2761202"/>
            <a:ext cx="181019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latin typeface="+mj-lt"/>
              </a:rPr>
              <a:t> 10</a:t>
            </a:r>
            <a:r>
              <a:rPr lang="it-IT" b="1" baseline="30000" dirty="0" smtClean="0">
                <a:solidFill>
                  <a:srgbClr val="FF0000"/>
                </a:solidFill>
                <a:latin typeface="+mj-lt"/>
              </a:rPr>
              <a:t>7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&lt; n</a:t>
            </a:r>
            <a:r>
              <a:rPr lang="it-IT" b="1" baseline="-25000" dirty="0" smtClean="0">
                <a:solidFill>
                  <a:srgbClr val="FF0000"/>
                </a:solidFill>
                <a:latin typeface="+mj-lt"/>
              </a:rPr>
              <a:t>H2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&lt;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10</a:t>
            </a:r>
            <a:r>
              <a:rPr lang="it-IT" b="1" baseline="30000" dirty="0">
                <a:solidFill>
                  <a:srgbClr val="FF0000"/>
                </a:solidFill>
                <a:latin typeface="+mj-lt"/>
              </a:rPr>
              <a:t>9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asellaDiTesto 23"/>
          <p:cNvSpPr txBox="1"/>
          <p:nvPr/>
        </p:nvSpPr>
        <p:spPr>
          <a:xfrm>
            <a:off x="6866914" y="3264892"/>
            <a:ext cx="124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B050"/>
                </a:solidFill>
                <a:latin typeface="+mj-lt"/>
              </a:rPr>
              <a:t>n</a:t>
            </a:r>
            <a:r>
              <a:rPr lang="it-IT" b="1" baseline="-25000" dirty="0">
                <a:solidFill>
                  <a:srgbClr val="00B050"/>
                </a:solidFill>
                <a:latin typeface="+mj-lt"/>
              </a:rPr>
              <a:t>H2  </a:t>
            </a:r>
            <a:r>
              <a:rPr lang="it-IT" b="1" dirty="0">
                <a:solidFill>
                  <a:srgbClr val="00B050"/>
                </a:solidFill>
                <a:latin typeface="+mj-lt"/>
              </a:rPr>
              <a:t>&lt; 10</a:t>
            </a:r>
            <a:r>
              <a:rPr lang="it-IT" b="1" baseline="30000" dirty="0">
                <a:solidFill>
                  <a:srgbClr val="00B050"/>
                </a:solidFill>
                <a:latin typeface="+mj-lt"/>
              </a:rPr>
              <a:t>8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CasellaDiTesto 24"/>
          <p:cNvSpPr txBox="1"/>
          <p:nvPr/>
        </p:nvSpPr>
        <p:spPr>
          <a:xfrm>
            <a:off x="6441928" y="1520182"/>
            <a:ext cx="1285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Density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(cm</a:t>
            </a:r>
            <a:r>
              <a:rPr lang="it-IT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-3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cxnSp>
        <p:nvCxnSpPr>
          <p:cNvPr id="17" name="Connettore 1 26"/>
          <p:cNvCxnSpPr/>
          <p:nvPr/>
        </p:nvCxnSpPr>
        <p:spPr>
          <a:xfrm flipV="1">
            <a:off x="4333556" y="2234562"/>
            <a:ext cx="39600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31"/>
          <p:cNvSpPr txBox="1"/>
          <p:nvPr/>
        </p:nvSpPr>
        <p:spPr>
          <a:xfrm>
            <a:off x="4438253" y="1520182"/>
            <a:ext cx="12858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Frequency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GHz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9" name="CasellaDiTesto 32"/>
          <p:cNvSpPr txBox="1"/>
          <p:nvPr/>
        </p:nvSpPr>
        <p:spPr>
          <a:xfrm>
            <a:off x="4863373" y="2306001"/>
            <a:ext cx="500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22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CasellaDiTesto 33"/>
          <p:cNvSpPr txBox="1"/>
          <p:nvPr/>
        </p:nvSpPr>
        <p:spPr>
          <a:xfrm>
            <a:off x="4804364" y="2761202"/>
            <a:ext cx="55365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latin typeface="+mj-lt"/>
              </a:rPr>
              <a:t>6.7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CasellaDiTesto 34"/>
          <p:cNvSpPr txBox="1"/>
          <p:nvPr/>
        </p:nvSpPr>
        <p:spPr>
          <a:xfrm>
            <a:off x="4646206" y="3265243"/>
            <a:ext cx="869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B050"/>
                </a:solidFill>
                <a:latin typeface="+mj-lt"/>
              </a:rPr>
              <a:t>1.6/1.7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22" name="Connettore 1 35"/>
          <p:cNvCxnSpPr/>
          <p:nvPr/>
        </p:nvCxnSpPr>
        <p:spPr>
          <a:xfrm flipV="1">
            <a:off x="4341118" y="3751522"/>
            <a:ext cx="3960000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7"/>
          <p:cNvSpPr txBox="1">
            <a:spLocks noChangeArrowheads="1"/>
          </p:cNvSpPr>
          <p:nvPr/>
        </p:nvSpPr>
        <p:spPr bwMode="auto">
          <a:xfrm>
            <a:off x="1215032" y="3089545"/>
            <a:ext cx="1214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protostar</a:t>
            </a:r>
            <a:endParaRPr lang="el-GR" sz="140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Stella a 32 punte 12"/>
          <p:cNvSpPr/>
          <p:nvPr/>
        </p:nvSpPr>
        <p:spPr>
          <a:xfrm>
            <a:off x="1730338" y="3397322"/>
            <a:ext cx="142876" cy="142876"/>
          </a:xfrm>
          <a:prstGeom prst="star32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5" name="CasellaDiTesto 7"/>
          <p:cNvSpPr txBox="1">
            <a:spLocks noChangeArrowheads="1"/>
          </p:cNvSpPr>
          <p:nvPr/>
        </p:nvSpPr>
        <p:spPr bwMode="auto">
          <a:xfrm>
            <a:off x="0" y="80709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002060"/>
                </a:solidFill>
                <a:cs typeface="Times New Roman" pitchFamily="18" charset="0"/>
              </a:rPr>
              <a:t>Masers</a:t>
            </a:r>
            <a:r>
              <a:rPr lang="it-IT" sz="2400" dirty="0" smtClean="0">
                <a:solidFill>
                  <a:srgbClr val="002060"/>
                </a:solidFill>
                <a:cs typeface="Times New Roman" pitchFamily="18" charset="0"/>
              </a:rPr>
              <a:t> are </a:t>
            </a:r>
            <a:r>
              <a:rPr lang="it-IT" sz="2400" b="1" dirty="0" err="1" smtClean="0">
                <a:solidFill>
                  <a:srgbClr val="FF0000"/>
                </a:solidFill>
                <a:cs typeface="Times New Roman" pitchFamily="18" charset="0"/>
              </a:rPr>
              <a:t>bright</a:t>
            </a:r>
            <a:r>
              <a:rPr lang="it-IT" sz="2400" dirty="0" smtClean="0">
                <a:solidFill>
                  <a:srgbClr val="002060"/>
                </a:solidFill>
                <a:cs typeface="Times New Roman" pitchFamily="18" charset="0"/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  <a:cs typeface="Times New Roman" pitchFamily="18" charset="0"/>
              </a:rPr>
              <a:t>have</a:t>
            </a:r>
            <a:r>
              <a:rPr lang="it-IT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cs typeface="Times New Roman" pitchFamily="18" charset="0"/>
              </a:rPr>
              <a:t>narrow</a:t>
            </a:r>
            <a:r>
              <a:rPr lang="it-IT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cs typeface="Times New Roman" pitchFamily="18" charset="0"/>
              </a:rPr>
              <a:t>spectral</a:t>
            </a:r>
            <a:r>
              <a:rPr lang="it-IT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cs typeface="Times New Roman" pitchFamily="18" charset="0"/>
              </a:rPr>
              <a:t>lines</a:t>
            </a:r>
            <a:endParaRPr lang="el-GR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 rot="840000">
            <a:off x="3889610" y="4778798"/>
            <a:ext cx="1349345" cy="6048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2015422">
            <a:off x="4477048" y="4144662"/>
            <a:ext cx="547886" cy="88142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ella a 32 punte 12"/>
          <p:cNvSpPr/>
          <p:nvPr/>
        </p:nvSpPr>
        <p:spPr>
          <a:xfrm>
            <a:off x="4498410" y="4963643"/>
            <a:ext cx="142876" cy="142876"/>
          </a:xfrm>
          <a:prstGeom prst="star32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48026" y="4725144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8024" y="458112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08008" y="465313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0" y="4869160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80016" y="490516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17806" y="5445224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83968" y="5445224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55976" y="5589240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85666" y="5373216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99992" y="5589240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70206" y="4509120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12064" y="537321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20072" y="522920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8064" y="504918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16016" y="53012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19976" y="52652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87928" y="508518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31944" y="486916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39952" y="468914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60032" y="486916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67944" y="519320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61162" y="476115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545191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32144" y="5229200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96136" y="5625248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20176" y="537321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56176" y="472514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059832" y="5381600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7864" y="472514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059832" y="501317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419872" y="425709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40056" y="6057296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652120" y="436510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959936" y="4077072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51520" y="1295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nl-NL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nl-NL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6.7-GHz methanol </a:t>
            </a:r>
            <a:r>
              <a:rPr lang="nl-NL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endParaRPr lang="nl-NL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35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Observations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630" y="620688"/>
            <a:ext cx="495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2060"/>
                </a:solidFill>
              </a:rPr>
              <a:t>European VLBI Network (EVN)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8" y="1196752"/>
            <a:ext cx="2895600" cy="2028825"/>
          </a:xfrm>
          <a:prstGeom prst="rect">
            <a:avLst/>
          </a:prstGeom>
        </p:spPr>
      </p:pic>
      <p:sp>
        <p:nvSpPr>
          <p:cNvPr id="8" name="CasellaDiTesto 30"/>
          <p:cNvSpPr txBox="1"/>
          <p:nvPr/>
        </p:nvSpPr>
        <p:spPr>
          <a:xfrm>
            <a:off x="3779912" y="1801177"/>
            <a:ext cx="367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Ef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Wb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Jb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, Cm, On, Mc,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Tr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, Nt,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Ys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it-IT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0" name="CasellaDiTesto 30"/>
          <p:cNvSpPr txBox="1"/>
          <p:nvPr/>
        </p:nvSpPr>
        <p:spPr>
          <a:xfrm>
            <a:off x="3779912" y="2233225"/>
            <a:ext cx="4385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  <a:cs typeface="Arial" charset="0"/>
              </a:rPr>
              <a:t>Frequency: 6.6679 GHz (CH</a:t>
            </a:r>
            <a:r>
              <a:rPr lang="en-US" sz="2000" b="1" baseline="-25000" dirty="0">
                <a:solidFill>
                  <a:srgbClr val="002060"/>
                </a:solidFill>
                <a:latin typeface="+mj-lt"/>
                <a:cs typeface="Arial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Arial" charset="0"/>
              </a:rPr>
              <a:t>OH masers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  <a:endParaRPr lang="en-US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1" name="CasellaDiTesto 30"/>
          <p:cNvSpPr txBox="1"/>
          <p:nvPr/>
        </p:nvSpPr>
        <p:spPr>
          <a:xfrm>
            <a:off x="755576" y="3284984"/>
            <a:ext cx="4385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Bandwidth: 2MHz</a:t>
            </a:r>
            <a:endParaRPr lang="en-US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2" name="CasellaDiTesto 30"/>
          <p:cNvSpPr txBox="1"/>
          <p:nvPr/>
        </p:nvSpPr>
        <p:spPr>
          <a:xfrm>
            <a:off x="755576" y="3645024"/>
            <a:ext cx="6912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Spectral channels: 1024 (hardware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correlator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) -&gt; </a:t>
            </a: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̴0.1 km s</a:t>
            </a:r>
            <a:r>
              <a:rPr lang="en-US" sz="2000" b="1" baseline="30000" dirty="0">
                <a:solidFill>
                  <a:srgbClr val="002060"/>
                </a:solidFill>
                <a:cs typeface="Arial" charset="0"/>
              </a:rPr>
              <a:t>-1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3" name="CasellaDiTesto 30"/>
          <p:cNvSpPr txBox="1"/>
          <p:nvPr/>
        </p:nvSpPr>
        <p:spPr>
          <a:xfrm>
            <a:off x="2721622" y="4037765"/>
            <a:ext cx="6375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2048 (software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correlator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, since 2011)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-&gt;    ̴</a:t>
            </a: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0.05 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km s</a:t>
            </a:r>
            <a:r>
              <a:rPr lang="en-US" sz="2000" b="1" baseline="30000" dirty="0">
                <a:solidFill>
                  <a:srgbClr val="002060"/>
                </a:solidFill>
                <a:cs typeface="Arial" charset="0"/>
              </a:rPr>
              <a:t>-1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>
              <a:defRPr/>
            </a:pPr>
            <a:endParaRPr lang="en-US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7" name="CasellaDiTesto 30"/>
          <p:cNvSpPr txBox="1"/>
          <p:nvPr/>
        </p:nvSpPr>
        <p:spPr>
          <a:xfrm>
            <a:off x="3806806" y="2705343"/>
            <a:ext cx="4385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Angular resolution: 0’’.001</a:t>
            </a:r>
            <a:endParaRPr lang="en-US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8" name="CasellaDiTesto 30"/>
          <p:cNvSpPr txBox="1"/>
          <p:nvPr/>
        </p:nvSpPr>
        <p:spPr>
          <a:xfrm>
            <a:off x="3743400" y="1124744"/>
            <a:ext cx="4861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11 massive star-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forming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regions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observed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from 2008 to 2011</a:t>
            </a:r>
            <a:endParaRPr lang="it-IT" sz="20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9" name="CasellaDiTesto 30"/>
          <p:cNvSpPr txBox="1"/>
          <p:nvPr/>
        </p:nvSpPr>
        <p:spPr>
          <a:xfrm>
            <a:off x="755576" y="4509120"/>
            <a:ext cx="78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Flux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limited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sample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total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= 133 hours)</a:t>
            </a:r>
            <a:endParaRPr lang="it-IT" sz="20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20" name="CasellaDiTesto 30"/>
          <p:cNvSpPr txBox="1"/>
          <p:nvPr/>
        </p:nvSpPr>
        <p:spPr>
          <a:xfrm>
            <a:off x="755576" y="4973106"/>
            <a:ext cx="806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Pestalozzi et al (2005): catalogue of 6.7-GHz methanol masers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Declination &gt; -9</a:t>
            </a:r>
            <a:r>
              <a:rPr lang="en-US" sz="2000" b="1" baseline="30000" dirty="0" smtClean="0">
                <a:solidFill>
                  <a:srgbClr val="002060"/>
                </a:solidFill>
                <a:latin typeface="+mj-lt"/>
                <a:cs typeface="Arial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;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Flux</a:t>
            </a:r>
            <a:r>
              <a:rPr lang="en-US" sz="2000" b="1" baseline="-250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single</a:t>
            </a:r>
            <a:r>
              <a:rPr lang="en-US" sz="2000" b="1" baseline="-25000" dirty="0" smtClean="0">
                <a:solidFill>
                  <a:srgbClr val="002060"/>
                </a:solidFill>
                <a:latin typeface="+mj-lt"/>
                <a:cs typeface="Arial" charset="0"/>
              </a:rPr>
              <a:t>-dish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&gt; 50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Jy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     (total number of sources = 31)</a:t>
            </a:r>
            <a:endParaRPr lang="en-US" sz="2000" b="1" baseline="300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21" name="CasellaDiTesto 30"/>
          <p:cNvSpPr txBox="1"/>
          <p:nvPr/>
        </p:nvSpPr>
        <p:spPr>
          <a:xfrm>
            <a:off x="755576" y="5693186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+ 19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massive star-forming regions remain to be observed</a:t>
            </a:r>
          </a:p>
          <a:p>
            <a:pPr>
              <a:defRPr/>
            </a:pPr>
            <a:r>
              <a:rPr lang="nl-NL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Observations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nl-NL" sz="2000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started</a:t>
            </a:r>
            <a:r>
              <a:rPr lang="nl-NL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in November 2012</a:t>
            </a:r>
            <a:endParaRPr lang="en-US" sz="20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2957"/>
            <a:ext cx="35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Observations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717079"/>
            <a:ext cx="3528392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G24.78+0.08	ES072A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G25.65+1.05	ES072B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G29.86-0.04	ES072C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G35.03+0.35	ES069B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G37.43+1.51	ES072D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G174.20-0.08	ES069C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G213.70-12.6	ES069A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G23.44-0.18	ES072E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G25.83-0.18	ES072F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G25.71-0.04	ES072G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G28.31-0.39	ES072H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G28.83-0.25	ES072I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G29.95-0.02	ES072J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G30.70-0.07	ES072L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G30.76-0.05	ES072M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G31.28+0.06	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G32.03+0.06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G43.80-0.13	ES072K</a:t>
            </a:r>
          </a:p>
          <a:p>
            <a:r>
              <a:rPr lang="nl-NL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G69.52-0.97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437322"/>
            <a:ext cx="12241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observed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37322"/>
            <a:ext cx="14111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correlated</a:t>
            </a:r>
            <a:endParaRPr lang="nl-NL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437322"/>
            <a:ext cx="14111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analysed</a:t>
            </a:r>
            <a:endParaRPr lang="nl-NL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9922" y="81424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9922" y="1107475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9922" y="1410098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9922" y="171650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9922" y="201952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9922" y="2320073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9922" y="262855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9922" y="293689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69922" y="325304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9922" y="356822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9922" y="386938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69922" y="415530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69922" y="446564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9922" y="4758873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9922" y="507466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9922" y="5382528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9922" y="5686688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69922" y="598935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97559" y="82513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7559" y="1118361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7559" y="142098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97559" y="172738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97559" y="2030415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97559" y="233095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97559" y="263944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97559" y="294778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97559" y="326393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97559" y="357910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97559" y="388027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97559" y="416618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97559" y="447653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97559" y="476975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97559" y="5085555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97559" y="539341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97559" y="569757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97559" y="600023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1964" y="82513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21964" y="1118361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1964" y="142098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21964" y="172738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21964" y="2030415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21964" y="233095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21964" y="263944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21964" y="294778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21964" y="326393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21964" y="357910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21964" y="3880272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21964" y="416618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21964" y="4476530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21964" y="476975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964" y="5085555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21964" y="539341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21964" y="5697574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21964" y="6000236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79912" y="58875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90798" y="88766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83258" y="1195886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79912" y="241072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79912" y="150569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79912" y="210091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79912" y="1812886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79912" y="2729826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79912" y="303702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79912" y="337789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79912" y="366593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79912" y="395396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73692" y="6294643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01329" y="630552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325734" y="6305529"/>
            <a:ext cx="180020" cy="1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779912" y="427393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79912" y="578610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04048" y="335699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04048" y="395482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04048" y="427393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4048" y="578349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04048" y="304718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04048" y="273069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04048" y="242088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04048" y="2132856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004048" y="181636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04048" y="1506556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04048" y="120763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04048" y="90872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4048" y="62068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28184" y="2132856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39070" y="152674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239070" y="243018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39070" y="62068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39070" y="91132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39070" y="1218524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228184" y="1823052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059260" y="437322"/>
            <a:ext cx="12241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EVN code</a:t>
            </a:r>
            <a:endParaRPr lang="nl-NL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Right Brace 122"/>
          <p:cNvSpPr/>
          <p:nvPr/>
        </p:nvSpPr>
        <p:spPr>
          <a:xfrm>
            <a:off x="6660232" y="814246"/>
            <a:ext cx="792088" cy="2005194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asellaDiTesto 7"/>
          <p:cNvSpPr txBox="1"/>
          <p:nvPr/>
        </p:nvSpPr>
        <p:spPr>
          <a:xfrm>
            <a:off x="7587405" y="1445434"/>
            <a:ext cx="1355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 et al. 2015, A&amp;A, in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prep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.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04048" y="3665210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-36512" y="6568888"/>
            <a:ext cx="91805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9098" y="-23018"/>
            <a:ext cx="0" cy="687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2642" y="6579921"/>
            <a:ext cx="8784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/>
              <a:t>12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EVN Symposium – Cagliari 7-10 October 2014			                </a:t>
            </a:r>
            <a:r>
              <a:rPr lang="en-US" sz="1200" b="1" dirty="0"/>
              <a:t> </a:t>
            </a:r>
            <a:r>
              <a:rPr lang="en-US" sz="1200" b="1" dirty="0" smtClean="0"/>
              <a:t>         Gabriele </a:t>
            </a:r>
            <a:r>
              <a:rPr lang="en-US" sz="1200" b="1" dirty="0" err="1" smtClean="0"/>
              <a:t>Surcis</a:t>
            </a:r>
            <a:r>
              <a:rPr lang="en-US" sz="1200" b="1" dirty="0" smtClean="0"/>
              <a:t> -  </a:t>
            </a:r>
            <a:r>
              <a:rPr lang="en-US" sz="1200" b="1" dirty="0"/>
              <a:t>9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October 2014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2411760" y="635495"/>
            <a:ext cx="64807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magine 18" descr="v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764703"/>
            <a:ext cx="2397901" cy="1986457"/>
          </a:xfrm>
          <a:prstGeom prst="rect">
            <a:avLst/>
          </a:prstGeom>
        </p:spPr>
      </p:pic>
      <p:pic>
        <p:nvPicPr>
          <p:cNvPr id="20" name="Immagine 24" descr="NGC7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9207" y="1781963"/>
            <a:ext cx="2924617" cy="2374534"/>
          </a:xfrm>
          <a:prstGeom prst="rect">
            <a:avLst/>
          </a:prstGeom>
        </p:spPr>
      </p:pic>
      <p:pic>
        <p:nvPicPr>
          <p:cNvPr id="21" name="Immagine 21" descr="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1428" y="1918602"/>
            <a:ext cx="2834404" cy="2359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54" y="495836"/>
            <a:ext cx="2907426" cy="2303242"/>
          </a:xfrm>
          <a:prstGeom prst="rect">
            <a:avLst/>
          </a:prstGeom>
        </p:spPr>
      </p:pic>
      <p:pic>
        <p:nvPicPr>
          <p:cNvPr id="23" name="Immagine 29" descr="IRAS_colpl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00" y="3137317"/>
            <a:ext cx="2686579" cy="2305907"/>
          </a:xfrm>
          <a:prstGeom prst="rect">
            <a:avLst/>
          </a:prstGeom>
        </p:spPr>
      </p:pic>
      <p:pic>
        <p:nvPicPr>
          <p:cNvPr id="24" name="Immagine 23" descr="W3oh.JPG"/>
          <p:cNvPicPr>
            <a:picLocks noChangeAspect="1"/>
          </p:cNvPicPr>
          <p:nvPr/>
        </p:nvPicPr>
        <p:blipFill rotWithShape="1">
          <a:blip r:embed="rId7" cstate="print"/>
          <a:srcRect l="5219" r="3635"/>
          <a:stretch/>
        </p:blipFill>
        <p:spPr>
          <a:xfrm>
            <a:off x="5004048" y="3426188"/>
            <a:ext cx="2791421" cy="23593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88" y="570443"/>
            <a:ext cx="2857113" cy="2374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56497"/>
            <a:ext cx="2826841" cy="23015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52256"/>
            <a:ext cx="3276146" cy="26441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8" y="1757931"/>
            <a:ext cx="3007471" cy="2643338"/>
          </a:xfrm>
          <a:prstGeom prst="rect">
            <a:avLst/>
          </a:prstGeom>
        </p:spPr>
      </p:pic>
      <p:sp>
        <p:nvSpPr>
          <p:cNvPr id="29" name="CasellaDiTesto 7"/>
          <p:cNvSpPr txBox="1"/>
          <p:nvPr/>
        </p:nvSpPr>
        <p:spPr>
          <a:xfrm>
            <a:off x="3915482" y="168895"/>
            <a:ext cx="4968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Surcis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, G. et al. 2009, 2011, 2012, 2013, 2014, 2015 (in </a:t>
            </a:r>
            <a:r>
              <a:rPr lang="it-IT" sz="1400" b="1" i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prep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  <a:cs typeface="Arial" charset="0"/>
              </a:rPr>
              <a:t>.)</a:t>
            </a:r>
            <a:endParaRPr lang="it-IT" sz="1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9" y="476672"/>
            <a:ext cx="2565547" cy="2132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3"/>
            <a:ext cx="2645656" cy="21426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5836"/>
            <a:ext cx="2706542" cy="21862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2" y="2564904"/>
            <a:ext cx="2668802" cy="21551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69" y="2976229"/>
            <a:ext cx="2988186" cy="24453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73" y="2564905"/>
            <a:ext cx="2604895" cy="21059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/>
          <a:stretch/>
        </p:blipFill>
        <p:spPr>
          <a:xfrm>
            <a:off x="6239783" y="2554018"/>
            <a:ext cx="2652697" cy="2167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32" y="4613786"/>
            <a:ext cx="2723992" cy="21728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05853"/>
            <a:ext cx="2757152" cy="2246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2957"/>
            <a:ext cx="194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</a:t>
            </a:r>
            <a:endParaRPr lang="nl-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1375</Words>
  <Application>Microsoft Office PowerPoint</Application>
  <PresentationFormat>On-screen Show (4:3)</PresentationFormat>
  <Paragraphs>276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Stichting 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surcis</dc:creator>
  <cp:lastModifiedBy>gabriele surcis</cp:lastModifiedBy>
  <cp:revision>124</cp:revision>
  <dcterms:created xsi:type="dcterms:W3CDTF">2014-09-23T12:18:52Z</dcterms:created>
  <dcterms:modified xsi:type="dcterms:W3CDTF">2014-10-08T07:16:17Z</dcterms:modified>
</cp:coreProperties>
</file>